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66" r:id="rId2"/>
    <p:sldId id="326"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 id="372" r:id="rId49"/>
    <p:sldId id="373" r:id="rId50"/>
    <p:sldId id="374"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33333"/>
    <a:srgbClr val="0000FF"/>
    <a:srgbClr val="873AC0"/>
    <a:srgbClr val="666633"/>
    <a:srgbClr val="FF3300"/>
    <a:srgbClr val="0066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8098" autoAdjust="0"/>
  </p:normalViewPr>
  <p:slideViewPr>
    <p:cSldViewPr>
      <p:cViewPr>
        <p:scale>
          <a:sx n="82" d="100"/>
          <a:sy n="82" d="100"/>
        </p:scale>
        <p:origin x="-1248" y="5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6868100" cy="3686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7BA5012B-4163-4C21-BE77-5EBB07545C4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5222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223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5223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BD71DA96-1ED8-4BC6-9AD7-AEE0F6F1CD86}"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890E1E68-2313-41E6-8E40-68A04426B25B}" type="slidenum">
              <a:rPr lang="en-GB" altLang="en-US"/>
              <a:pPr/>
              <a:t>1</a:t>
            </a:fld>
            <a:endParaRPr lang="en-GB"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3662363"/>
          </a:xfrm>
          <a:prstGeom prst="rect">
            <a:avLst/>
          </a:prstGeom>
          <a:solidFill>
            <a:schemeClr val="accent1"/>
          </a:solidFill>
          <a:ln>
            <a:noFill/>
          </a:ln>
          <a:effectLst/>
          <a:extLst/>
        </p:spPr>
        <p:txBody>
          <a:bodyPr wrap="none" anchor="ctr"/>
          <a:lstStyle/>
          <a:p>
            <a:endParaRPr lang="en-GB" altLang="en-US"/>
          </a:p>
        </p:txBody>
      </p:sp>
      <p:sp>
        <p:nvSpPr>
          <p:cNvPr id="5" name="Rectangle 4"/>
          <p:cNvSpPr>
            <a:spLocks noChangeArrowheads="1"/>
          </p:cNvSpPr>
          <p:nvPr/>
        </p:nvSpPr>
        <p:spPr bwMode="auto">
          <a:xfrm>
            <a:off x="0" y="6605588"/>
            <a:ext cx="9139238" cy="277812"/>
          </a:xfrm>
          <a:prstGeom prst="rect">
            <a:avLst/>
          </a:prstGeom>
          <a:solidFill>
            <a:schemeClr val="bg2"/>
          </a:solidFill>
          <a:ln>
            <a:noFill/>
          </a:ln>
          <a:effectLst/>
          <a:extLst/>
        </p:spPr>
        <p:txBody>
          <a:bodyPr wrap="none" anchor="ctr"/>
          <a:lstStyle/>
          <a:p>
            <a:endParaRPr lang="en-GB" altLang="en-US"/>
          </a:p>
        </p:txBody>
      </p:sp>
      <p:sp>
        <p:nvSpPr>
          <p:cNvPr id="6" name="Rectangle 5"/>
          <p:cNvSpPr>
            <a:spLocks noChangeArrowheads="1"/>
          </p:cNvSpPr>
          <p:nvPr/>
        </p:nvSpPr>
        <p:spPr bwMode="auto">
          <a:xfrm>
            <a:off x="0" y="3617913"/>
            <a:ext cx="9147175" cy="215900"/>
          </a:xfrm>
          <a:prstGeom prst="rect">
            <a:avLst/>
          </a:prstGeom>
          <a:solidFill>
            <a:schemeClr val="bg2"/>
          </a:solidFill>
          <a:ln>
            <a:noFill/>
          </a:ln>
          <a:effectLst/>
          <a:extLst/>
        </p:spPr>
        <p:txBody>
          <a:bodyPr wrap="none" anchor="ctr"/>
          <a:lstStyle/>
          <a:p>
            <a:endParaRPr lang="en-GB" altLang="en-US"/>
          </a:p>
        </p:txBody>
      </p:sp>
      <p:grpSp>
        <p:nvGrpSpPr>
          <p:cNvPr id="7" name="Group 9"/>
          <p:cNvGrpSpPr>
            <a:grpSpLocks/>
          </p:cNvGrpSpPr>
          <p:nvPr userDrawn="1"/>
        </p:nvGrpSpPr>
        <p:grpSpPr bwMode="auto">
          <a:xfrm rot="10800000">
            <a:off x="0" y="6589713"/>
            <a:ext cx="9144000" cy="315912"/>
            <a:chOff x="0" y="6610350"/>
            <a:chExt cx="9144000" cy="275034"/>
          </a:xfrm>
        </p:grpSpPr>
        <p:sp>
          <p:nvSpPr>
            <p:cNvPr id="8" name="Rectangle 10"/>
            <p:cNvSpPr/>
            <p:nvPr/>
          </p:nvSpPr>
          <p:spPr>
            <a:xfrm>
              <a:off x="1270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9" name="Rectangle 11"/>
            <p:cNvSpPr/>
            <p:nvPr/>
          </p:nvSpPr>
          <p:spPr>
            <a:xfrm>
              <a:off x="2316162"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0" name="Rectangle 12"/>
            <p:cNvSpPr/>
            <p:nvPr/>
          </p:nvSpPr>
          <p:spPr>
            <a:xfrm>
              <a:off x="4621212" y="6621407"/>
              <a:ext cx="2305050" cy="2639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1" name="Rectangle 13"/>
            <p:cNvSpPr/>
            <p:nvPr/>
          </p:nvSpPr>
          <p:spPr>
            <a:xfrm>
              <a:off x="6881812" y="6621407"/>
              <a:ext cx="2287588" cy="263977"/>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grpSp>
        <p:nvGrpSpPr>
          <p:cNvPr id="12" name="Group 14"/>
          <p:cNvGrpSpPr>
            <a:grpSpLocks/>
          </p:cNvGrpSpPr>
          <p:nvPr userDrawn="1"/>
        </p:nvGrpSpPr>
        <p:grpSpPr bwMode="auto">
          <a:xfrm>
            <a:off x="0" y="3594100"/>
            <a:ext cx="9144000" cy="273050"/>
            <a:chOff x="0" y="6610350"/>
            <a:chExt cx="9144000" cy="275034"/>
          </a:xfrm>
        </p:grpSpPr>
        <p:sp>
          <p:nvSpPr>
            <p:cNvPr id="13" name="Rectangle 15"/>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4" name="Rectangle 16"/>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5" name="Rectangle 17"/>
            <p:cNvSpPr/>
            <p:nvPr/>
          </p:nvSpPr>
          <p:spPr>
            <a:xfrm>
              <a:off x="4608513" y="6621544"/>
              <a:ext cx="2305050" cy="26384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6" name="Rectangle 18"/>
            <p:cNvSpPr/>
            <p:nvPr/>
          </p:nvSpPr>
          <p:spPr>
            <a:xfrm>
              <a:off x="6856413" y="6621544"/>
              <a:ext cx="2287587" cy="263840"/>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sp>
        <p:nvSpPr>
          <p:cNvPr id="4102" name="Rectangle 6"/>
          <p:cNvSpPr>
            <a:spLocks noGrp="1" noChangeArrowheads="1"/>
          </p:cNvSpPr>
          <p:nvPr>
            <p:ph type="ctrTitle"/>
          </p:nvPr>
        </p:nvSpPr>
        <p:spPr>
          <a:xfrm>
            <a:off x="468313" y="1773238"/>
            <a:ext cx="7989887" cy="1655762"/>
          </a:xfrm>
        </p:spPr>
        <p:txBody>
          <a:bodyPr/>
          <a:lstStyle>
            <a:lvl1pPr>
              <a:defRPr/>
            </a:lvl1pPr>
          </a:lstStyle>
          <a:p>
            <a:pPr lvl="0"/>
            <a:r>
              <a:rPr lang="en-US" altLang="en-US" noProof="0" dirty="0" smtClean="0"/>
              <a:t>Click to edit Master title style</a:t>
            </a:r>
          </a:p>
        </p:txBody>
      </p:sp>
      <p:sp>
        <p:nvSpPr>
          <p:cNvPr id="4103" name="Rectangle 7"/>
          <p:cNvSpPr>
            <a:spLocks noGrp="1" noChangeArrowheads="1"/>
          </p:cNvSpPr>
          <p:nvPr>
            <p:ph type="subTitle" idx="1"/>
          </p:nvPr>
        </p:nvSpPr>
        <p:spPr>
          <a:xfrm>
            <a:off x="468313" y="3886200"/>
            <a:ext cx="7304087" cy="1752600"/>
          </a:xfrm>
        </p:spPr>
        <p:txBody>
          <a:bodyPr/>
          <a:lstStyle>
            <a:lvl1pPr marL="0" indent="0">
              <a:buFontTx/>
              <a:buNone/>
              <a:defRPr/>
            </a:lvl1pPr>
          </a:lstStyle>
          <a:p>
            <a:pPr lvl="0"/>
            <a:r>
              <a:rPr lang="en-US" altLang="en-US" noProof="0" smtClean="0"/>
              <a:t>Click to edit Master subtitle style</a:t>
            </a:r>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1508D5A-FB07-43C9-A563-39306429B7D9}" type="slidenum">
              <a:rPr lang="en-US" altLang="en-US"/>
              <a:pPr/>
              <a:t>‹#›</a:t>
            </a:fld>
            <a:endParaRPr lang="en-US" alt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ACDEB67-9D01-4CB3-BD54-43134A7C9265}" type="slidenum">
              <a:rPr lang="en-US" altLang="en-US"/>
              <a:pPr/>
              <a:t>‹#›</a:t>
            </a:fld>
            <a:endParaRPr lang="en-US" altLang="en-US"/>
          </a:p>
        </p:txBody>
      </p:sp>
    </p:spTree>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239E6398-40E3-481C-A0BF-B8225C302F5A}" type="slidenum">
              <a:rPr lang="en-US" altLang="en-US"/>
              <a:pPr/>
              <a:t>‹#›</a:t>
            </a:fld>
            <a:endParaRPr lang="en-US" altLang="en-US"/>
          </a:p>
        </p:txBody>
      </p:sp>
    </p:spTree>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60851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B500869-7A48-4C24-A742-74D2E87C386E}" type="slidenum">
              <a:rPr lang="en-US" altLang="en-US"/>
              <a:pPr/>
              <a:t>‹#›</a:t>
            </a:fld>
            <a:endParaRPr lang="en-US" altLang="en-US"/>
          </a:p>
        </p:txBody>
      </p:sp>
    </p:spTree>
  </p:cSld>
  <p:clrMapOvr>
    <a:masterClrMapping/>
  </p:clrMapOvr>
  <p:transition>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291513" cy="7207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414178A-DD43-45A3-8805-C6CEB1B1BA1C}" type="slidenum">
              <a:rPr lang="en-US" altLang="en-US"/>
              <a:pPr/>
              <a:t>‹#›</a:t>
            </a:fld>
            <a:endParaRPr lang="en-US" altLang="en-US"/>
          </a:p>
        </p:txBody>
      </p:sp>
    </p:spTree>
  </p:cSld>
  <p:clrMapOvr>
    <a:masterClrMapping/>
  </p:clrMapOvr>
  <p:transition>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3"/>
        <p:cNvGrpSpPr/>
        <p:nvPr/>
      </p:nvGrpSpPr>
      <p:grpSpPr>
        <a:xfrm>
          <a:off x="0" y="0"/>
          <a:ext cx="0" cy="0"/>
          <a:chOff x="0" y="0"/>
          <a:chExt cx="0" cy="0"/>
        </a:xfrm>
      </p:grpSpPr>
      <p:sp>
        <p:nvSpPr>
          <p:cNvPr id="24" name="Shape 24"/>
          <p:cNvSpPr/>
          <p:nvPr/>
        </p:nvSpPr>
        <p:spPr>
          <a:xfrm>
            <a:off x="100" y="0"/>
            <a:ext cx="9144000" cy="1062299"/>
          </a:xfrm>
          <a:prstGeom prst="rect">
            <a:avLst/>
          </a:prstGeom>
          <a:solidFill>
            <a:srgbClr val="F5F1E0"/>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1765350" y="697300"/>
            <a:ext cx="5613299" cy="729300"/>
          </a:xfrm>
          <a:prstGeom prst="rect">
            <a:avLst/>
          </a:prstGeom>
          <a:noFill/>
          <a:ln w="9525" cap="flat"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6" name="Shape 26"/>
          <p:cNvSpPr txBox="1">
            <a:spLocks noGrp="1"/>
          </p:cNvSpPr>
          <p:nvPr>
            <p:ph type="title"/>
          </p:nvPr>
        </p:nvSpPr>
        <p:spPr>
          <a:xfrm>
            <a:off x="1810200" y="743350"/>
            <a:ext cx="5523599" cy="637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body" idx="1"/>
          </p:nvPr>
        </p:nvSpPr>
        <p:spPr>
          <a:xfrm>
            <a:off x="457200" y="1871075"/>
            <a:ext cx="8229600" cy="46968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8"/>
        <p:cNvGrpSpPr/>
        <p:nvPr/>
      </p:nvGrpSpPr>
      <p:grpSpPr>
        <a:xfrm>
          <a:off x="0" y="0"/>
          <a:ext cx="0" cy="0"/>
          <a:chOff x="0" y="0"/>
          <a:chExt cx="0" cy="0"/>
        </a:xfrm>
      </p:grpSpPr>
      <p:sp>
        <p:nvSpPr>
          <p:cNvPr id="29" name="Shape 29"/>
          <p:cNvSpPr txBox="1">
            <a:spLocks noGrp="1"/>
          </p:cNvSpPr>
          <p:nvPr>
            <p:ph type="body" idx="1"/>
          </p:nvPr>
        </p:nvSpPr>
        <p:spPr>
          <a:xfrm>
            <a:off x="457200" y="1863150"/>
            <a:ext cx="3994500" cy="4704599"/>
          </a:xfrm>
          <a:prstGeom prst="rect">
            <a:avLst/>
          </a:prstGeom>
        </p:spPr>
        <p:txBody>
          <a:bodyPr lIns="91425" tIns="91425" rIns="91425" bIns="91425" anchor="t"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2"/>
          </p:nvPr>
        </p:nvSpPr>
        <p:spPr>
          <a:xfrm>
            <a:off x="4692274" y="1863150"/>
            <a:ext cx="3994500" cy="4704599"/>
          </a:xfrm>
          <a:prstGeom prst="rect">
            <a:avLst/>
          </a:prstGeom>
        </p:spPr>
        <p:txBody>
          <a:bodyPr lIns="91425" tIns="91425" rIns="91425" bIns="91425" anchor="t"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1" name="Shape 31"/>
          <p:cNvSpPr/>
          <p:nvPr/>
        </p:nvSpPr>
        <p:spPr>
          <a:xfrm>
            <a:off x="100" y="0"/>
            <a:ext cx="9144000" cy="1062299"/>
          </a:xfrm>
          <a:prstGeom prst="rect">
            <a:avLst/>
          </a:prstGeom>
          <a:solidFill>
            <a:srgbClr val="F5F1E0"/>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1765350" y="697300"/>
            <a:ext cx="5613299" cy="729300"/>
          </a:xfrm>
          <a:prstGeom prst="rect">
            <a:avLst/>
          </a:prstGeom>
          <a:noFill/>
          <a:ln w="9525" cap="flat" cmpd="sng">
            <a:solidFill>
              <a:srgbClr val="22222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3" name="Shape 33"/>
          <p:cNvSpPr txBox="1">
            <a:spLocks noGrp="1"/>
          </p:cNvSpPr>
          <p:nvPr>
            <p:ph type="title"/>
          </p:nvPr>
        </p:nvSpPr>
        <p:spPr>
          <a:xfrm>
            <a:off x="1810200" y="743350"/>
            <a:ext cx="5523599" cy="6372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dark">
    <p:bg>
      <p:bgPr>
        <a:solidFill>
          <a:srgbClr val="222222"/>
        </a:solidFill>
        <a:effectLst/>
      </p:bgPr>
    </p:bg>
    <p:spTree>
      <p:nvGrpSpPr>
        <p:cNvPr id="1" name="Shape 51"/>
        <p:cNvGrpSpPr/>
        <p:nvPr/>
      </p:nvGrpSpPr>
      <p:grpSpPr>
        <a:xfrm>
          <a:off x="0" y="0"/>
          <a:ext cx="0" cy="0"/>
          <a:chOff x="0" y="0"/>
          <a:chExt cx="0" cy="0"/>
        </a:xfrm>
      </p:grpSpPr>
      <p:sp>
        <p:nvSpPr>
          <p:cNvPr id="52" name="Shape 52"/>
          <p:cNvSpPr/>
          <p:nvPr/>
        </p:nvSpPr>
        <p:spPr>
          <a:xfrm>
            <a:off x="450900" y="438000"/>
            <a:ext cx="8242200" cy="5981999"/>
          </a:xfrm>
          <a:prstGeom prst="rect">
            <a:avLst/>
          </a:prstGeom>
          <a:noFill/>
          <a:ln w="9525" cap="flat" cmpd="sng">
            <a:solidFill>
              <a:srgbClr val="F5F1E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53" name="Shape 53"/>
          <p:cNvSpPr/>
          <p:nvPr/>
        </p:nvSpPr>
        <p:spPr>
          <a:xfrm>
            <a:off x="528600" y="519300"/>
            <a:ext cx="8086800" cy="5819400"/>
          </a:xfrm>
          <a:prstGeom prst="rect">
            <a:avLst/>
          </a:prstGeom>
          <a:noFill/>
          <a:ln w="28575" cap="flat" cmpd="sng">
            <a:solidFill>
              <a:srgbClr val="F5F1E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2"/>
        </a:solidFill>
        <a:effectLst/>
      </p:bgPr>
    </p:bg>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0" y="1077913"/>
            <a:ext cx="9144000" cy="236537"/>
            <a:chOff x="0" y="6610350"/>
            <a:chExt cx="9144000" cy="275034"/>
          </a:xfrm>
        </p:grpSpPr>
        <p:sp>
          <p:nvSpPr>
            <p:cNvPr id="5" name="Rectangle 17"/>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6" name="Rectangle 18"/>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7" name="Rectangle 19"/>
            <p:cNvSpPr/>
            <p:nvPr/>
          </p:nvSpPr>
          <p:spPr>
            <a:xfrm>
              <a:off x="4608513" y="6621425"/>
              <a:ext cx="2305050" cy="2639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8" name="Rectangle 20"/>
            <p:cNvSpPr/>
            <p:nvPr/>
          </p:nvSpPr>
          <p:spPr>
            <a:xfrm>
              <a:off x="6856413" y="6621425"/>
              <a:ext cx="2287587" cy="26395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91A6093-0BDD-4D4A-899D-D46D5CC977B8}" type="slidenum">
              <a:rPr lang="en-US" altLang="en-US"/>
              <a:pPr/>
              <a:t>‹#›</a:t>
            </a:fld>
            <a:endParaRPr lang="en-US" altLang="en-US"/>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FEAB05B-46B7-4F71-8608-1D39E1C40C57}" type="slidenum">
              <a:rPr lang="en-US" altLang="en-US"/>
              <a:pPr/>
              <a:t>‹#›</a:t>
            </a:fld>
            <a:endParaRPr lang="en-US" alt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B5C7D578-6B4D-4C6D-8608-102CCFA55358}" type="slidenum">
              <a:rPr lang="en-US" altLang="en-US"/>
              <a:pPr/>
              <a:t>‹#›</a:t>
            </a:fld>
            <a:endParaRPr lang="en-US" altLang="en-US"/>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C2064919-18EC-4DFF-86D2-CA093F05560E}" type="slidenum">
              <a:rPr lang="en-US" altLang="en-US"/>
              <a:pPr/>
              <a:t>‹#›</a:t>
            </a:fld>
            <a:endParaRPr lang="en-US" alt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4F904007-F4DA-4005-AD55-4B74B01458F0}" type="slidenum">
              <a:rPr lang="en-US" altLang="en-US"/>
              <a:pPr/>
              <a:t>‹#›</a:t>
            </a:fld>
            <a:endParaRPr lang="en-US" alt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F63D46A-15EF-4C4A-8CB0-AC1F301777B0}" type="slidenum">
              <a:rPr lang="en-US" altLang="en-US"/>
              <a:pPr/>
              <a:t>‹#›</a:t>
            </a:fld>
            <a:endParaRPr lang="en-US" altLang="en-US"/>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A28DD964-71D5-4BF7-8722-2134A211C95C}" type="slidenum">
              <a:rPr lang="en-US" altLang="en-US"/>
              <a:pPr/>
              <a:t>‹#›</a:t>
            </a:fld>
            <a:endParaRPr lang="en-US" alt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p:nvSpPr>
        <p:spPr bwMode="auto">
          <a:xfrm>
            <a:off x="-3175" y="0"/>
            <a:ext cx="9144000" cy="1196975"/>
          </a:xfrm>
          <a:prstGeom prst="rect">
            <a:avLst/>
          </a:prstGeom>
          <a:solidFill>
            <a:schemeClr val="accent1"/>
          </a:solidFill>
          <a:ln>
            <a:noFill/>
          </a:ln>
          <a:effectLst/>
          <a:extLst/>
        </p:spPr>
        <p:txBody>
          <a:bodyPr wrap="none" anchor="ctr"/>
          <a:lstStyle/>
          <a:p>
            <a:endParaRPr lang="en-GB" altLang="en-US"/>
          </a:p>
        </p:txBody>
      </p:sp>
      <p:sp>
        <p:nvSpPr>
          <p:cNvPr id="1027" name="Rectangle 9"/>
          <p:cNvSpPr>
            <a:spLocks noChangeArrowheads="1"/>
          </p:cNvSpPr>
          <p:nvPr userDrawn="1"/>
        </p:nvSpPr>
        <p:spPr bwMode="auto">
          <a:xfrm>
            <a:off x="0" y="6308725"/>
            <a:ext cx="9139238" cy="277813"/>
          </a:xfrm>
          <a:prstGeom prst="rect">
            <a:avLst/>
          </a:prstGeom>
          <a:solidFill>
            <a:schemeClr val="bg1"/>
          </a:solidFill>
          <a:ln>
            <a:noFill/>
          </a:ln>
          <a:effectLst/>
          <a:extLst/>
        </p:spPr>
        <p:txBody>
          <a:bodyPr wrap="none" anchor="ctr"/>
          <a:lstStyle/>
          <a:p>
            <a:endParaRPr lang="en-GB" altLang="en-US"/>
          </a:p>
        </p:txBody>
      </p:sp>
      <p:sp>
        <p:nvSpPr>
          <p:cNvPr id="1028" name="Rectangle 10"/>
          <p:cNvSpPr>
            <a:spLocks noChangeArrowheads="1"/>
          </p:cNvSpPr>
          <p:nvPr/>
        </p:nvSpPr>
        <p:spPr bwMode="auto">
          <a:xfrm>
            <a:off x="-3175" y="1089025"/>
            <a:ext cx="9147175" cy="215900"/>
          </a:xfrm>
          <a:prstGeom prst="rect">
            <a:avLst/>
          </a:prstGeom>
          <a:solidFill>
            <a:schemeClr val="bg2"/>
          </a:solidFill>
          <a:ln>
            <a:noFill/>
          </a:ln>
          <a:effectLst/>
          <a:extLst/>
        </p:spPr>
        <p:txBody>
          <a:bodyPr wrap="none" anchor="ctr"/>
          <a:lstStyle/>
          <a:p>
            <a:endParaRPr lang="en-GB"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308725"/>
            <a:ext cx="2133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3" name="Rectangle 5"/>
          <p:cNvSpPr>
            <a:spLocks noGrp="1" noChangeArrowheads="1"/>
          </p:cNvSpPr>
          <p:nvPr>
            <p:ph type="ftr" sz="quarter" idx="3"/>
          </p:nvPr>
        </p:nvSpPr>
        <p:spPr bwMode="auto">
          <a:xfrm>
            <a:off x="3124200" y="6308725"/>
            <a:ext cx="2895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4" name="Rectangle 6"/>
          <p:cNvSpPr>
            <a:spLocks noGrp="1" noChangeArrowheads="1"/>
          </p:cNvSpPr>
          <p:nvPr>
            <p:ph type="sldNum" sz="quarter" idx="4"/>
          </p:nvPr>
        </p:nvSpPr>
        <p:spPr bwMode="auto">
          <a:xfrm>
            <a:off x="6553200" y="6308725"/>
            <a:ext cx="2133600" cy="2794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53740942-9152-4AEE-BBFA-134FCE76DAD8}" type="slidenum">
              <a:rPr lang="en-US" altLang="en-US"/>
              <a:pPr/>
              <a:t>‹#›</a:t>
            </a:fld>
            <a:endParaRPr lang="en-US" altLang="en-US"/>
          </a:p>
        </p:txBody>
      </p:sp>
      <p:sp>
        <p:nvSpPr>
          <p:cNvPr id="1034" name="Rectangle 11"/>
          <p:cNvSpPr>
            <a:spLocks noChangeArrowheads="1"/>
          </p:cNvSpPr>
          <p:nvPr/>
        </p:nvSpPr>
        <p:spPr bwMode="auto">
          <a:xfrm>
            <a:off x="0" y="6605588"/>
            <a:ext cx="9139238" cy="277812"/>
          </a:xfrm>
          <a:prstGeom prst="rect">
            <a:avLst/>
          </a:prstGeom>
          <a:solidFill>
            <a:schemeClr val="bg2"/>
          </a:solidFill>
          <a:ln>
            <a:noFill/>
          </a:ln>
          <a:effectLst/>
          <a:extLst/>
        </p:spPr>
        <p:txBody>
          <a:bodyPr wrap="none" anchor="ctr"/>
          <a:lstStyle/>
          <a:p>
            <a:endParaRPr lang="en-GB" altLang="en-US"/>
          </a:p>
        </p:txBody>
      </p:sp>
      <p:grpSp>
        <p:nvGrpSpPr>
          <p:cNvPr id="1035" name="Group 15"/>
          <p:cNvGrpSpPr>
            <a:grpSpLocks/>
          </p:cNvGrpSpPr>
          <p:nvPr userDrawn="1"/>
        </p:nvGrpSpPr>
        <p:grpSpPr bwMode="auto">
          <a:xfrm>
            <a:off x="0" y="1077913"/>
            <a:ext cx="9144000" cy="236537"/>
            <a:chOff x="0" y="6610350"/>
            <a:chExt cx="9144000" cy="275034"/>
          </a:xfrm>
        </p:grpSpPr>
        <p:sp>
          <p:nvSpPr>
            <p:cNvPr id="17" name="Rectangle 16"/>
            <p:cNvSpPr/>
            <p:nvPr/>
          </p:nvSpPr>
          <p:spPr>
            <a:xfrm>
              <a:off x="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8" name="Rectangle 17"/>
            <p:cNvSpPr/>
            <p:nvPr/>
          </p:nvSpPr>
          <p:spPr>
            <a:xfrm>
              <a:off x="2303463"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19" name="Rectangle 18"/>
            <p:cNvSpPr/>
            <p:nvPr/>
          </p:nvSpPr>
          <p:spPr>
            <a:xfrm>
              <a:off x="4608513" y="6621425"/>
              <a:ext cx="2305050" cy="26395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0" name="Rectangle 19"/>
            <p:cNvSpPr/>
            <p:nvPr/>
          </p:nvSpPr>
          <p:spPr>
            <a:xfrm>
              <a:off x="6856413" y="6621425"/>
              <a:ext cx="2287587" cy="263959"/>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grpSp>
        <p:nvGrpSpPr>
          <p:cNvPr id="1036" name="Group 20"/>
          <p:cNvGrpSpPr>
            <a:grpSpLocks/>
          </p:cNvGrpSpPr>
          <p:nvPr userDrawn="1"/>
        </p:nvGrpSpPr>
        <p:grpSpPr bwMode="auto">
          <a:xfrm rot="10800000">
            <a:off x="0" y="6578600"/>
            <a:ext cx="9144000" cy="315913"/>
            <a:chOff x="0" y="6610350"/>
            <a:chExt cx="9144000" cy="275034"/>
          </a:xfrm>
        </p:grpSpPr>
        <p:sp>
          <p:nvSpPr>
            <p:cNvPr id="22" name="Rectangle 21"/>
            <p:cNvSpPr/>
            <p:nvPr/>
          </p:nvSpPr>
          <p:spPr>
            <a:xfrm>
              <a:off x="12700" y="6610350"/>
              <a:ext cx="2305050" cy="27503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3" name="Rectangle 22"/>
            <p:cNvSpPr/>
            <p:nvPr/>
          </p:nvSpPr>
          <p:spPr>
            <a:xfrm>
              <a:off x="2316162" y="6610350"/>
              <a:ext cx="2305050" cy="2750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4" name="Rectangle 23"/>
            <p:cNvSpPr/>
            <p:nvPr/>
          </p:nvSpPr>
          <p:spPr>
            <a:xfrm>
              <a:off x="4621212" y="6621407"/>
              <a:ext cx="2305050" cy="26397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sp>
          <p:nvSpPr>
            <p:cNvPr id="25" name="Rectangle 24"/>
            <p:cNvSpPr/>
            <p:nvPr/>
          </p:nvSpPr>
          <p:spPr>
            <a:xfrm>
              <a:off x="6881812" y="6621407"/>
              <a:ext cx="2287588" cy="263977"/>
            </a:xfrm>
            <a:prstGeom prst="rect">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endParaRPr lang="en-US">
                <a:solidFill>
                  <a:srgbClr val="FFFFFF"/>
                </a:solidFill>
              </a:endParaRPr>
            </a:p>
          </p:txBody>
        </p:sp>
      </p:grpSp>
      <p:pic>
        <p:nvPicPr>
          <p:cNvPr id="1037" name="Picture 20"/>
          <p:cNvPicPr>
            <a:picLocks noChangeAspect="1" noChangeArrowheads="1"/>
          </p:cNvPicPr>
          <p:nvPr userDrawn="1"/>
        </p:nvPicPr>
        <p:blipFill>
          <a:blip r:embed="rId19" cstate="print">
            <a:clrChange>
              <a:clrFrom>
                <a:srgbClr val="FFFFFF"/>
              </a:clrFrom>
              <a:clrTo>
                <a:srgbClr val="FFFFFF">
                  <a:alpha val="0"/>
                </a:srgbClr>
              </a:clrTo>
            </a:clrChange>
          </a:blip>
          <a:srcRect r="77931"/>
          <a:stretch>
            <a:fillRect/>
          </a:stretch>
        </p:blipFill>
        <p:spPr bwMode="auto">
          <a:xfrm>
            <a:off x="117475" y="290513"/>
            <a:ext cx="596900" cy="539750"/>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4315" r:id="rId1"/>
    <p:sldLayoutId id="2147484316"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 id="2147484312" r:id="rId12"/>
    <p:sldLayoutId id="2147484313" r:id="rId13"/>
    <p:sldLayoutId id="2147484314" r:id="rId14"/>
    <p:sldLayoutId id="2147484318" r:id="rId15"/>
    <p:sldLayoutId id="2147484319" r:id="rId16"/>
    <p:sldLayoutId id="2147484320" r:id="rId17"/>
  </p:sldLayoutIdLst>
  <p:transition>
    <p:cut/>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8"/>
          <p:cNvPicPr>
            <a:picLocks noChangeAspect="1" noChangeArrowheads="1"/>
          </p:cNvPicPr>
          <p:nvPr/>
        </p:nvPicPr>
        <p:blipFill>
          <a:blip r:embed="rId3" cstate="print"/>
          <a:srcRect/>
          <a:stretch>
            <a:fillRect/>
          </a:stretch>
        </p:blipFill>
        <p:spPr bwMode="auto">
          <a:xfrm>
            <a:off x="179388" y="225425"/>
            <a:ext cx="3563937" cy="866775"/>
          </a:xfrm>
          <a:prstGeom prst="rect">
            <a:avLst/>
          </a:prstGeom>
          <a:noFill/>
          <a:ln w="9525">
            <a:noFill/>
            <a:miter lim="800000"/>
            <a:headEnd/>
            <a:tailEnd/>
          </a:ln>
        </p:spPr>
      </p:pic>
      <p:sp>
        <p:nvSpPr>
          <p:cNvPr id="5" name="Shape 58"/>
          <p:cNvSpPr txBox="1">
            <a:spLocks/>
          </p:cNvSpPr>
          <p:nvPr/>
        </p:nvSpPr>
        <p:spPr bwMode="auto">
          <a:xfrm>
            <a:off x="1981196" y="1484784"/>
            <a:ext cx="5255100" cy="1974300"/>
          </a:xfrm>
          <a:prstGeom prst="rect">
            <a:avLst/>
          </a:prstGeom>
          <a:solidFill>
            <a:srgbClr val="000000"/>
          </a:solidFill>
          <a:ln w="9525">
            <a:noFill/>
            <a:miter lim="800000"/>
            <a:headEnd/>
            <a:tailEnd/>
          </a:ln>
        </p:spPr>
        <p:txBody>
          <a:bodyPr vert="horz" wrap="square" lIns="91425" tIns="91425" rIns="91425" bIns="91425" numCol="1" anchor="ctr" anchorCtr="0" compatLnSpc="1">
            <a:prstTxWarp prst="textNoShape">
              <a:avLst/>
            </a:prstTxWarp>
            <a:no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 sz="6000" b="1" i="0" u="none" strike="noStrike" kern="1200" cap="none" spc="0" normalizeH="0" baseline="0" noProof="0" dirty="0" smtClean="0">
                <a:ln>
                  <a:noFill/>
                </a:ln>
                <a:solidFill>
                  <a:schemeClr val="tx2"/>
                </a:solidFill>
                <a:effectLst/>
                <a:uLnTx/>
                <a:uFillTx/>
                <a:latin typeface="+mj-lt"/>
                <a:ea typeface="+mj-ea"/>
                <a:cs typeface="+mj-cs"/>
              </a:rPr>
              <a:t>POSDCOR</a:t>
            </a:r>
            <a:r>
              <a:rPr kumimoji="0" lang="en" sz="6000" b="1" i="0" u="none" strike="noStrike" kern="1200" cap="none" spc="0" normalizeH="0" baseline="0" noProof="0" dirty="0" smtClean="0">
                <a:ln>
                  <a:noFill/>
                </a:ln>
                <a:effectLst/>
                <a:uLnTx/>
                <a:uFillTx/>
                <a:latin typeface="+mj-lt"/>
                <a:ea typeface="+mj-ea"/>
                <a:cs typeface="+mj-cs"/>
              </a:rPr>
              <a:t>B</a:t>
            </a:r>
            <a:r>
              <a:rPr kumimoji="0" lang="en" sz="4400" b="0" i="0" u="none" strike="noStrike" kern="1200" cap="none" spc="0" normalizeH="0" baseline="0" noProof="0" dirty="0" smtClean="0">
                <a:ln>
                  <a:noFill/>
                </a:ln>
                <a:solidFill>
                  <a:schemeClr val="tx2"/>
                </a:solidFill>
                <a:effectLst/>
                <a:uLnTx/>
                <a:uFillTx/>
                <a:latin typeface="+mj-lt"/>
                <a:ea typeface="+mj-ea"/>
                <a:cs typeface="+mj-cs"/>
              </a:rPr>
              <a:t> </a:t>
            </a:r>
            <a:r>
              <a:rPr kumimoji="0" lang="en" sz="4400" b="1" i="0" u="none" strike="noStrike" kern="1200" cap="none" spc="0" normalizeH="0" baseline="0" noProof="0" dirty="0" smtClean="0">
                <a:ln>
                  <a:noFill/>
                </a:ln>
                <a:solidFill>
                  <a:srgbClr val="F1C232"/>
                </a:solidFill>
                <a:effectLst/>
                <a:uLnTx/>
                <a:uFillTx/>
                <a:latin typeface="+mj-lt"/>
                <a:ea typeface="+mj-ea"/>
                <a:cs typeface="+mj-cs"/>
              </a:rPr>
              <a:t>DIRECTING</a:t>
            </a:r>
            <a:endParaRPr kumimoji="0" lang="en" sz="4400" b="1" i="0" u="none" strike="noStrike" kern="1200" cap="none" spc="0" normalizeH="0" baseline="0" noProof="0" dirty="0">
              <a:ln>
                <a:noFill/>
              </a:ln>
              <a:solidFill>
                <a:srgbClr val="F1C232"/>
              </a:solidFill>
              <a:effectLst/>
              <a:uLnTx/>
              <a:uFillTx/>
              <a:latin typeface="+mj-lt"/>
              <a:ea typeface="+mj-ea"/>
              <a:cs typeface="+mj-cs"/>
            </a:endParaRPr>
          </a:p>
        </p:txBody>
      </p:sp>
      <p:sp>
        <p:nvSpPr>
          <p:cNvPr id="10" name="Shape 59"/>
          <p:cNvSpPr txBox="1"/>
          <p:nvPr/>
        </p:nvSpPr>
        <p:spPr>
          <a:xfrm>
            <a:off x="177485" y="4257092"/>
            <a:ext cx="8750999" cy="1497900"/>
          </a:xfrm>
          <a:prstGeom prst="rect">
            <a:avLst/>
          </a:prstGeom>
          <a:noFill/>
          <a:ln>
            <a:noFill/>
          </a:ln>
        </p:spPr>
        <p:txBody>
          <a:bodyPr lIns="91425" tIns="91425" rIns="91425" bIns="91425" anchor="t" anchorCtr="0">
            <a:noAutofit/>
          </a:bodyPr>
          <a:lstStyle/>
          <a:p>
            <a:pPr lvl="0" algn="ctr" rtl="0">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By: Alberto D. Pena, PH.D</a:t>
            </a:r>
          </a:p>
          <a:p>
            <a:pPr lvl="0" algn="ctr" rtl="0">
              <a:spcBef>
                <a:spcPts val="0"/>
              </a:spcBef>
              <a:buClr>
                <a:schemeClr val="dk1"/>
              </a:buClr>
              <a:buFont typeface="Arial"/>
              <a:buNone/>
            </a:pPr>
            <a:endParaRPr sz="2400" b="1" dirty="0">
              <a:solidFill>
                <a:schemeClr val="lt1"/>
              </a:solidFill>
              <a:latin typeface="Merriweather"/>
              <a:ea typeface="Merriweather"/>
              <a:cs typeface="Merriweather"/>
              <a:sym typeface="Merriweather"/>
            </a:endParaRPr>
          </a:p>
          <a:p>
            <a:pPr lvl="0" algn="ctr" rtl="0">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Associate Professor, Ret., University of Connecticut (USA)</a:t>
            </a:r>
          </a:p>
          <a:p>
            <a:pPr lvl="0" algn="ctr" rtl="0">
              <a:spcBef>
                <a:spcPts val="0"/>
              </a:spcBef>
              <a:buClr>
                <a:schemeClr val="dk1"/>
              </a:buClr>
              <a:buFont typeface="Arial"/>
              <a:buNone/>
            </a:pPr>
            <a:endParaRPr sz="2400" b="1" dirty="0">
              <a:solidFill>
                <a:schemeClr val="lt1"/>
              </a:solidFill>
              <a:latin typeface="Merriweather"/>
              <a:ea typeface="Merriweather"/>
              <a:cs typeface="Merriweather"/>
              <a:sym typeface="Merriweather"/>
            </a:endParaRPr>
          </a:p>
          <a:p>
            <a:pPr lvl="0" algn="ctr">
              <a:spcBef>
                <a:spcPts val="0"/>
              </a:spcBef>
              <a:buClr>
                <a:schemeClr val="dk1"/>
              </a:buClr>
              <a:buSzPct val="61111"/>
              <a:buFont typeface="Arial"/>
              <a:buNone/>
            </a:pPr>
            <a:r>
              <a:rPr lang="en" sz="2400" b="1" dirty="0">
                <a:solidFill>
                  <a:schemeClr val="lt1"/>
                </a:solidFill>
                <a:latin typeface="Merriweather"/>
                <a:ea typeface="Merriweather"/>
                <a:cs typeface="Merriweather"/>
                <a:sym typeface="Merriweather"/>
              </a:rPr>
              <a:t>Member of the Faculty, MDI, Illinois State University (USA)</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lstStyle/>
          <a:p>
            <a:r>
              <a:rPr lang="en-US" sz="2400" dirty="0">
                <a:solidFill>
                  <a:srgbClr val="000000"/>
                </a:solidFill>
              </a:rPr>
              <a:t>There are a number of approaches in rational decision making using the goal oriented format. It </a:t>
            </a:r>
            <a:r>
              <a:rPr lang="en-US" sz="2400" dirty="0" smtClean="0">
                <a:solidFill>
                  <a:srgbClr val="000000"/>
                </a:solidFill>
              </a:rPr>
              <a:t>involves </a:t>
            </a:r>
            <a:r>
              <a:rPr lang="en-US" sz="2400" dirty="0">
                <a:solidFill>
                  <a:srgbClr val="000000"/>
                </a:solidFill>
              </a:rPr>
              <a:t>a number of steps but the following procedure will capture the essences of these different approaches. </a:t>
            </a:r>
            <a:endParaRPr lang="en-US" sz="2400" dirty="0" smtClean="0">
              <a:solidFill>
                <a:srgbClr val="000000"/>
              </a:solidFill>
            </a:endParaRPr>
          </a:p>
          <a:p>
            <a:r>
              <a:rPr lang="en-US" sz="2400" dirty="0" smtClean="0">
                <a:solidFill>
                  <a:srgbClr val="000000"/>
                </a:solidFill>
              </a:rPr>
              <a:t>This </a:t>
            </a:r>
            <a:r>
              <a:rPr lang="en-US" sz="2400" dirty="0">
                <a:solidFill>
                  <a:srgbClr val="000000"/>
                </a:solidFill>
              </a:rPr>
              <a:t>procedure is normally followed in sequence but sometimes some steps might overlap.</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463057516"/>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Autofit/>
          </a:bodyPr>
          <a:lstStyle/>
          <a:p>
            <a:r>
              <a:rPr lang="en-US" sz="2300" dirty="0">
                <a:solidFill>
                  <a:srgbClr val="000000"/>
                </a:solidFill>
              </a:rPr>
              <a:t>Step 1. Formulate objectives: There are two forms of objective. One is the implementation objective and the other is impact objective. </a:t>
            </a:r>
            <a:endParaRPr lang="en-US" sz="2300" dirty="0" smtClean="0">
              <a:solidFill>
                <a:srgbClr val="000000"/>
              </a:solidFill>
            </a:endParaRPr>
          </a:p>
          <a:p>
            <a:r>
              <a:rPr lang="en-US" sz="2300" dirty="0" smtClean="0">
                <a:solidFill>
                  <a:srgbClr val="000000"/>
                </a:solidFill>
              </a:rPr>
              <a:t>Let </a:t>
            </a:r>
            <a:r>
              <a:rPr lang="en-US" sz="2300" dirty="0">
                <a:solidFill>
                  <a:srgbClr val="000000"/>
                </a:solidFill>
              </a:rPr>
              <a:t>us use a project for constructing a farm-market road. The implementation objective is the completion of the road according to specifications. </a:t>
            </a:r>
            <a:endParaRPr lang="en-US" sz="2300" dirty="0" smtClean="0">
              <a:solidFill>
                <a:srgbClr val="000000"/>
              </a:solidFill>
            </a:endParaRPr>
          </a:p>
          <a:p>
            <a:r>
              <a:rPr lang="en-US" sz="2300" dirty="0" smtClean="0">
                <a:solidFill>
                  <a:srgbClr val="000000"/>
                </a:solidFill>
              </a:rPr>
              <a:t>Once </a:t>
            </a:r>
            <a:r>
              <a:rPr lang="en-US" sz="2300" dirty="0">
                <a:solidFill>
                  <a:srgbClr val="000000"/>
                </a:solidFill>
              </a:rPr>
              <a:t>the road is completed according to specifications, the implementation objected is achieved. </a:t>
            </a:r>
            <a:endParaRPr lang="en-US" sz="2300" dirty="0" smtClean="0">
              <a:solidFill>
                <a:srgbClr val="000000"/>
              </a:solidFill>
            </a:endParaRPr>
          </a:p>
          <a:p>
            <a:endParaRPr lang="en-US" sz="20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997201623"/>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lstStyle/>
          <a:p>
            <a:pPr>
              <a:buNone/>
            </a:pPr>
            <a:r>
              <a:rPr lang="en-US" sz="2300" dirty="0">
                <a:solidFill>
                  <a:srgbClr val="000000"/>
                </a:solidFill>
              </a:rPr>
              <a:t>Step 1. Formulate </a:t>
            </a:r>
            <a:r>
              <a:rPr lang="en-US" sz="2300" dirty="0" smtClean="0">
                <a:solidFill>
                  <a:srgbClr val="000000"/>
                </a:solidFill>
              </a:rPr>
              <a:t>objectives….</a:t>
            </a:r>
          </a:p>
          <a:p>
            <a:r>
              <a:rPr lang="en-US" sz="2300" dirty="0" smtClean="0">
                <a:solidFill>
                  <a:srgbClr val="000000"/>
                </a:solidFill>
              </a:rPr>
              <a:t>The </a:t>
            </a:r>
            <a:r>
              <a:rPr lang="en-US" sz="2300" dirty="0">
                <a:solidFill>
                  <a:srgbClr val="000000"/>
                </a:solidFill>
              </a:rPr>
              <a:t>expected impact of the road is to increased agricultural production within the influence area of the road. </a:t>
            </a:r>
          </a:p>
          <a:p>
            <a:r>
              <a:rPr lang="en-US" sz="2300" dirty="0">
                <a:solidFill>
                  <a:srgbClr val="000000"/>
                </a:solidFill>
              </a:rPr>
              <a:t>If after sometime the agricultural production did not increase then the impact objective is not achieved. </a:t>
            </a:r>
            <a:endParaRPr lang="en-US" sz="2300" dirty="0" smtClean="0">
              <a:solidFill>
                <a:srgbClr val="000000"/>
              </a:solidFill>
            </a:endParaRPr>
          </a:p>
          <a:p>
            <a:r>
              <a:rPr lang="en-US" sz="2400" dirty="0">
                <a:solidFill>
                  <a:srgbClr val="000000"/>
                </a:solidFill>
              </a:rPr>
              <a:t>In fund raising </a:t>
            </a:r>
            <a:r>
              <a:rPr lang="en-US" sz="2400" dirty="0" smtClean="0">
                <a:solidFill>
                  <a:srgbClr val="000000"/>
                </a:solidFill>
              </a:rPr>
              <a:t>project of an association, </a:t>
            </a:r>
            <a:r>
              <a:rPr lang="en-US" sz="2400" dirty="0">
                <a:solidFill>
                  <a:srgbClr val="000000"/>
                </a:solidFill>
              </a:rPr>
              <a:t>there are steps that were devised to raise funds from businesses, individuals, and government agencies. </a:t>
            </a:r>
          </a:p>
          <a:p>
            <a:endParaRPr lang="en-US" sz="2300"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686074720"/>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664804"/>
            <a:ext cx="8291513" cy="4608512"/>
          </a:xfrm>
        </p:spPr>
        <p:txBody>
          <a:bodyPr>
            <a:normAutofit/>
          </a:bodyPr>
          <a:lstStyle/>
          <a:p>
            <a:pPr>
              <a:buNone/>
            </a:pPr>
            <a:r>
              <a:rPr lang="en-US" sz="2000" dirty="0">
                <a:solidFill>
                  <a:srgbClr val="000000"/>
                </a:solidFill>
              </a:rPr>
              <a:t>Step 1. Formulate objectives</a:t>
            </a:r>
          </a:p>
          <a:p>
            <a:r>
              <a:rPr lang="en-US" sz="2200" dirty="0" smtClean="0">
                <a:solidFill>
                  <a:srgbClr val="000000"/>
                </a:solidFill>
              </a:rPr>
              <a:t>The </a:t>
            </a:r>
            <a:r>
              <a:rPr lang="en-US" sz="2200" dirty="0">
                <a:solidFill>
                  <a:srgbClr val="000000"/>
                </a:solidFill>
              </a:rPr>
              <a:t>fund raising procedure can be done by the </a:t>
            </a:r>
            <a:r>
              <a:rPr lang="en-US" sz="2200" dirty="0" smtClean="0">
                <a:solidFill>
                  <a:srgbClr val="000000"/>
                </a:solidFill>
              </a:rPr>
              <a:t>Association itself </a:t>
            </a:r>
            <a:r>
              <a:rPr lang="en-US" sz="2200" dirty="0">
                <a:solidFill>
                  <a:srgbClr val="000000"/>
                </a:solidFill>
              </a:rPr>
              <a:t>or contracted to outside vendor. </a:t>
            </a:r>
            <a:endParaRPr lang="en-US" sz="2200" dirty="0" smtClean="0">
              <a:solidFill>
                <a:srgbClr val="000000"/>
              </a:solidFill>
            </a:endParaRPr>
          </a:p>
          <a:p>
            <a:r>
              <a:rPr lang="en-US" sz="2200" dirty="0" smtClean="0">
                <a:solidFill>
                  <a:srgbClr val="000000"/>
                </a:solidFill>
              </a:rPr>
              <a:t>In </a:t>
            </a:r>
            <a:r>
              <a:rPr lang="en-US" sz="2200" dirty="0">
                <a:solidFill>
                  <a:srgbClr val="000000"/>
                </a:solidFill>
              </a:rPr>
              <a:t>this campaign, various literatures and campaign materials will be developed including advertisement in mass media. Obviously the goal as to the amount of funds to be raised is also set. </a:t>
            </a:r>
            <a:endParaRPr lang="en-US" sz="2200" dirty="0" smtClean="0">
              <a:solidFill>
                <a:srgbClr val="000000"/>
              </a:solidFill>
            </a:endParaRPr>
          </a:p>
          <a:p>
            <a:r>
              <a:rPr lang="en-US" sz="2200" dirty="0" smtClean="0">
                <a:solidFill>
                  <a:srgbClr val="000000"/>
                </a:solidFill>
              </a:rPr>
              <a:t>Once </a:t>
            </a:r>
            <a:r>
              <a:rPr lang="en-US" sz="2200" dirty="0">
                <a:solidFill>
                  <a:srgbClr val="000000"/>
                </a:solidFill>
              </a:rPr>
              <a:t>all the activities in fund raising campaign are implemented according to the plan the implementation objective is achieved. If the target amount for fund raising is also met then the impact objective is also met.</a:t>
            </a:r>
          </a:p>
          <a:p>
            <a:endParaRPr lang="en-US" sz="20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008457852"/>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lstStyle/>
          <a:p>
            <a:r>
              <a:rPr lang="en-US" sz="2200" dirty="0">
                <a:solidFill>
                  <a:srgbClr val="000000"/>
                </a:solidFill>
              </a:rPr>
              <a:t>Step 2. Determine the possible alternative for achieving objectives: These alternatives are actions to be done. </a:t>
            </a:r>
            <a:endParaRPr lang="en-US" sz="2200" dirty="0" smtClean="0">
              <a:solidFill>
                <a:srgbClr val="000000"/>
              </a:solidFill>
            </a:endParaRPr>
          </a:p>
          <a:p>
            <a:r>
              <a:rPr lang="en-US" sz="2200" dirty="0" smtClean="0">
                <a:solidFill>
                  <a:srgbClr val="000000"/>
                </a:solidFill>
              </a:rPr>
              <a:t>It </a:t>
            </a:r>
            <a:r>
              <a:rPr lang="en-US" sz="2200" dirty="0">
                <a:solidFill>
                  <a:srgbClr val="000000"/>
                </a:solidFill>
              </a:rPr>
              <a:t>is called possible alternatives since each alternative is capable of achieving the objectives set. </a:t>
            </a:r>
            <a:endParaRPr lang="en-US" sz="2200" dirty="0" smtClean="0">
              <a:solidFill>
                <a:srgbClr val="000000"/>
              </a:solidFill>
            </a:endParaRPr>
          </a:p>
          <a:p>
            <a:r>
              <a:rPr lang="en-US" sz="2200" dirty="0" smtClean="0">
                <a:solidFill>
                  <a:srgbClr val="000000"/>
                </a:solidFill>
              </a:rPr>
              <a:t>It </a:t>
            </a:r>
            <a:r>
              <a:rPr lang="en-US" sz="2200" dirty="0">
                <a:solidFill>
                  <a:srgbClr val="000000"/>
                </a:solidFill>
              </a:rPr>
              <a:t>is therefore required that the enumerated alternative should be mutually exclusive. </a:t>
            </a:r>
            <a:endParaRPr lang="en-US" sz="2200" dirty="0" smtClean="0">
              <a:solidFill>
                <a:srgbClr val="000000"/>
              </a:solidFill>
            </a:endParaRPr>
          </a:p>
          <a:p>
            <a:r>
              <a:rPr lang="en-US" sz="2200" dirty="0" smtClean="0">
                <a:solidFill>
                  <a:srgbClr val="000000"/>
                </a:solidFill>
              </a:rPr>
              <a:t>It </a:t>
            </a:r>
            <a:r>
              <a:rPr lang="en-US" sz="2200" dirty="0">
                <a:solidFill>
                  <a:srgbClr val="000000"/>
                </a:solidFill>
              </a:rPr>
              <a:t>simply means that each alternative is capable of achieving the object without the support of other alternatives.</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708568812"/>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7"/>
            <a:ext cx="8291513" cy="4392017"/>
          </a:xfrm>
        </p:spPr>
        <p:txBody>
          <a:bodyPr>
            <a:normAutofit/>
          </a:bodyPr>
          <a:lstStyle/>
          <a:p>
            <a:r>
              <a:rPr lang="en-US" sz="2300" dirty="0">
                <a:solidFill>
                  <a:srgbClr val="000000"/>
                </a:solidFill>
              </a:rPr>
              <a:t>Step 3. Determine Resource Requirement for each possible alternative: </a:t>
            </a:r>
            <a:endParaRPr lang="en-US" sz="2300" dirty="0" smtClean="0">
              <a:solidFill>
                <a:srgbClr val="000000"/>
              </a:solidFill>
            </a:endParaRPr>
          </a:p>
          <a:p>
            <a:r>
              <a:rPr lang="en-US" sz="2300" dirty="0" smtClean="0">
                <a:solidFill>
                  <a:srgbClr val="000000"/>
                </a:solidFill>
              </a:rPr>
              <a:t>Resource </a:t>
            </a:r>
            <a:r>
              <a:rPr lang="en-US" sz="2300" dirty="0">
                <a:solidFill>
                  <a:srgbClr val="000000"/>
                </a:solidFill>
              </a:rPr>
              <a:t>requirement refers to funds, </a:t>
            </a:r>
            <a:endParaRPr lang="en-US" sz="2300" dirty="0" smtClean="0">
              <a:solidFill>
                <a:srgbClr val="000000"/>
              </a:solidFill>
            </a:endParaRPr>
          </a:p>
          <a:p>
            <a:r>
              <a:rPr lang="en-US" sz="2300" dirty="0" smtClean="0">
                <a:solidFill>
                  <a:srgbClr val="000000"/>
                </a:solidFill>
              </a:rPr>
              <a:t>time</a:t>
            </a:r>
            <a:r>
              <a:rPr lang="en-US" sz="2300" dirty="0">
                <a:solidFill>
                  <a:srgbClr val="000000"/>
                </a:solidFill>
              </a:rPr>
              <a:t>, </a:t>
            </a:r>
            <a:endParaRPr lang="en-US" sz="2300" dirty="0" smtClean="0">
              <a:solidFill>
                <a:srgbClr val="000000"/>
              </a:solidFill>
            </a:endParaRPr>
          </a:p>
          <a:p>
            <a:r>
              <a:rPr lang="en-US" sz="2300" dirty="0" smtClean="0">
                <a:solidFill>
                  <a:srgbClr val="000000"/>
                </a:solidFill>
              </a:rPr>
              <a:t>managerial </a:t>
            </a:r>
            <a:r>
              <a:rPr lang="en-US" sz="2300" dirty="0">
                <a:solidFill>
                  <a:srgbClr val="000000"/>
                </a:solidFill>
              </a:rPr>
              <a:t>and manpower, </a:t>
            </a:r>
            <a:endParaRPr lang="en-US" sz="2300" dirty="0" smtClean="0">
              <a:solidFill>
                <a:srgbClr val="000000"/>
              </a:solidFill>
            </a:endParaRPr>
          </a:p>
          <a:p>
            <a:r>
              <a:rPr lang="en-US" sz="2300" dirty="0" smtClean="0">
                <a:solidFill>
                  <a:srgbClr val="000000"/>
                </a:solidFill>
              </a:rPr>
              <a:t>and </a:t>
            </a:r>
            <a:r>
              <a:rPr lang="en-US" sz="2300" dirty="0">
                <a:solidFill>
                  <a:srgbClr val="000000"/>
                </a:solidFill>
              </a:rPr>
              <a:t>technology. </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558720279"/>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normAutofit/>
          </a:bodyPr>
          <a:lstStyle/>
          <a:p>
            <a:r>
              <a:rPr lang="en-US" sz="2200" dirty="0">
                <a:solidFill>
                  <a:srgbClr val="000000"/>
                </a:solidFill>
              </a:rPr>
              <a:t>Step 3. Determine Resource </a:t>
            </a:r>
            <a:r>
              <a:rPr lang="en-US" sz="2200" dirty="0" smtClean="0">
                <a:solidFill>
                  <a:srgbClr val="000000"/>
                </a:solidFill>
              </a:rPr>
              <a:t>Requirement…</a:t>
            </a:r>
          </a:p>
          <a:p>
            <a:r>
              <a:rPr lang="en-US" sz="2200" dirty="0" smtClean="0">
                <a:solidFill>
                  <a:srgbClr val="000000"/>
                </a:solidFill>
              </a:rPr>
              <a:t>The </a:t>
            </a:r>
            <a:r>
              <a:rPr lang="en-US" sz="2200" dirty="0">
                <a:solidFill>
                  <a:srgbClr val="000000"/>
                </a:solidFill>
              </a:rPr>
              <a:t>budget contain allocations for planned expenditure items and acquisition of capital goods. The implementation budget indicates the total amount of money that is necessary to complete the project. </a:t>
            </a:r>
          </a:p>
          <a:p>
            <a:r>
              <a:rPr lang="en-US" sz="2200" dirty="0">
                <a:solidFill>
                  <a:srgbClr val="000000"/>
                </a:solidFill>
              </a:rPr>
              <a:t>The operation budget indicates the total monetary requirement to operate the project within a certain time period.  </a:t>
            </a:r>
          </a:p>
          <a:p>
            <a:r>
              <a:rPr lang="en-US" sz="2200" dirty="0">
                <a:solidFill>
                  <a:srgbClr val="000000"/>
                </a:solidFill>
              </a:rPr>
              <a:t>Generally, more attention is given to implementation budget since it is of more immediate need.   </a:t>
            </a:r>
          </a:p>
          <a:p>
            <a:endParaRPr lang="en-US" sz="22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440792763"/>
      </p:ext>
    </p:extLst>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normAutofit fontScale="92500" lnSpcReduction="10000"/>
          </a:bodyPr>
          <a:lstStyle/>
          <a:p>
            <a:r>
              <a:rPr lang="en-US" sz="2300" dirty="0">
                <a:solidFill>
                  <a:srgbClr val="000000"/>
                </a:solidFill>
              </a:rPr>
              <a:t>Time requirement refers to the length of time needed to implement a project. </a:t>
            </a:r>
            <a:endParaRPr lang="en-US" sz="2300" dirty="0" smtClean="0">
              <a:solidFill>
                <a:srgbClr val="000000"/>
              </a:solidFill>
            </a:endParaRPr>
          </a:p>
          <a:p>
            <a:r>
              <a:rPr lang="en-US" sz="2300" dirty="0" smtClean="0">
                <a:solidFill>
                  <a:srgbClr val="000000"/>
                </a:solidFill>
              </a:rPr>
              <a:t> </a:t>
            </a:r>
            <a:r>
              <a:rPr lang="en-US" sz="2300" dirty="0">
                <a:solidFill>
                  <a:srgbClr val="000000"/>
                </a:solidFill>
              </a:rPr>
              <a:t>A time requirement should be estimated for each possible alternative because of time constraints imposed by the organization or by a planned sequence of projects in the implementation of a bigger </a:t>
            </a:r>
            <a:r>
              <a:rPr lang="en-US" sz="2300" dirty="0" smtClean="0">
                <a:solidFill>
                  <a:srgbClr val="000000"/>
                </a:solidFill>
              </a:rPr>
              <a:t>program</a:t>
            </a:r>
          </a:p>
          <a:p>
            <a:r>
              <a:rPr lang="en-US" sz="2300" dirty="0">
                <a:solidFill>
                  <a:srgbClr val="000000"/>
                </a:solidFill>
              </a:rPr>
              <a:t>Managerial and manpower requirement generally refers to the services of skilled personnel.  </a:t>
            </a:r>
            <a:endParaRPr lang="en-US" sz="2300" dirty="0" smtClean="0">
              <a:solidFill>
                <a:srgbClr val="000000"/>
              </a:solidFill>
            </a:endParaRPr>
          </a:p>
          <a:p>
            <a:r>
              <a:rPr lang="en-US" sz="2300" dirty="0" smtClean="0">
                <a:solidFill>
                  <a:srgbClr val="000000"/>
                </a:solidFill>
              </a:rPr>
              <a:t>The </a:t>
            </a:r>
            <a:r>
              <a:rPr lang="en-US" sz="2300" dirty="0">
                <a:solidFill>
                  <a:srgbClr val="000000"/>
                </a:solidFill>
              </a:rPr>
              <a:t>requirement for skilled personnel should be indicated in terms of the number and kind of personnel needed and the amount of time they will be needed. </a:t>
            </a:r>
            <a:endParaRPr lang="en-US" sz="2300" dirty="0" smtClean="0">
              <a:solidFill>
                <a:srgbClr val="000000"/>
              </a:solidFill>
            </a:endParaRPr>
          </a:p>
          <a:p>
            <a:r>
              <a:rPr lang="en-US" sz="2300" dirty="0" smtClean="0">
                <a:solidFill>
                  <a:srgbClr val="000000"/>
                </a:solidFill>
              </a:rPr>
              <a:t>The </a:t>
            </a:r>
            <a:r>
              <a:rPr lang="en-US" sz="2300" dirty="0">
                <a:solidFill>
                  <a:srgbClr val="000000"/>
                </a:solidFill>
              </a:rPr>
              <a:t>amount of time can be indicated in person-days, person-months, or person-years. </a:t>
            </a:r>
          </a:p>
          <a:p>
            <a:endParaRPr lang="en-US" sz="2000"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411577118"/>
      </p:ext>
    </p:extLst>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noAutofit/>
          </a:bodyPr>
          <a:lstStyle/>
          <a:p>
            <a:r>
              <a:rPr lang="en-US" sz="2100" dirty="0">
                <a:solidFill>
                  <a:srgbClr val="000000"/>
                </a:solidFill>
              </a:rPr>
              <a:t>Technology requirement refers to the more specialized equipment and processes that are required for </a:t>
            </a:r>
            <a:r>
              <a:rPr lang="en-US" sz="2100" dirty="0" smtClean="0">
                <a:solidFill>
                  <a:srgbClr val="000000"/>
                </a:solidFill>
              </a:rPr>
              <a:t>organizational operation and implementation of projects.  </a:t>
            </a:r>
          </a:p>
          <a:p>
            <a:r>
              <a:rPr lang="en-US" sz="2100" dirty="0" smtClean="0">
                <a:solidFill>
                  <a:srgbClr val="000000"/>
                </a:solidFill>
              </a:rPr>
              <a:t>This </a:t>
            </a:r>
            <a:r>
              <a:rPr lang="en-US" sz="2100" dirty="0">
                <a:solidFill>
                  <a:srgbClr val="000000"/>
                </a:solidFill>
              </a:rPr>
              <a:t>includes </a:t>
            </a:r>
            <a:r>
              <a:rPr lang="en-US" sz="2100" dirty="0" smtClean="0">
                <a:solidFill>
                  <a:srgbClr val="000000"/>
                </a:solidFill>
              </a:rPr>
              <a:t>equipment, machineries</a:t>
            </a:r>
            <a:r>
              <a:rPr lang="en-US" sz="2100" dirty="0">
                <a:solidFill>
                  <a:srgbClr val="000000"/>
                </a:solidFill>
              </a:rPr>
              <a:t>, and electronic equipment.  These </a:t>
            </a:r>
            <a:r>
              <a:rPr lang="en-US" sz="2100" dirty="0" smtClean="0">
                <a:solidFill>
                  <a:srgbClr val="000000"/>
                </a:solidFill>
              </a:rPr>
              <a:t>gadgets </a:t>
            </a:r>
            <a:r>
              <a:rPr lang="en-US" sz="2100" dirty="0">
                <a:solidFill>
                  <a:srgbClr val="000000"/>
                </a:solidFill>
              </a:rPr>
              <a:t>are scarce and its uses are usually shared by different </a:t>
            </a:r>
            <a:r>
              <a:rPr lang="en-US" sz="2100" dirty="0" smtClean="0">
                <a:solidFill>
                  <a:srgbClr val="000000"/>
                </a:solidFill>
              </a:rPr>
              <a:t>units and projects</a:t>
            </a:r>
            <a:r>
              <a:rPr lang="en-US" sz="2100" dirty="0">
                <a:solidFill>
                  <a:srgbClr val="000000"/>
                </a:solidFill>
              </a:rPr>
              <a:t>.  </a:t>
            </a:r>
            <a:endParaRPr lang="en-US" sz="2100" dirty="0" smtClean="0">
              <a:solidFill>
                <a:srgbClr val="000000"/>
              </a:solidFill>
            </a:endParaRPr>
          </a:p>
          <a:p>
            <a:r>
              <a:rPr lang="en-US" sz="2100" dirty="0" smtClean="0">
                <a:solidFill>
                  <a:srgbClr val="000000"/>
                </a:solidFill>
              </a:rPr>
              <a:t>Their </a:t>
            </a:r>
            <a:r>
              <a:rPr lang="en-US" sz="2100" dirty="0">
                <a:solidFill>
                  <a:srgbClr val="000000"/>
                </a:solidFill>
              </a:rPr>
              <a:t>availability affects the timing and duration </a:t>
            </a:r>
            <a:r>
              <a:rPr lang="en-US" sz="2100" dirty="0" smtClean="0">
                <a:solidFill>
                  <a:srgbClr val="000000"/>
                </a:solidFill>
              </a:rPr>
              <a:t>of implementation of planned activities.  </a:t>
            </a:r>
          </a:p>
          <a:p>
            <a:r>
              <a:rPr lang="en-US" sz="2100" dirty="0" smtClean="0">
                <a:solidFill>
                  <a:srgbClr val="000000"/>
                </a:solidFill>
              </a:rPr>
              <a:t>Usage </a:t>
            </a:r>
            <a:r>
              <a:rPr lang="en-US" sz="2100" dirty="0">
                <a:solidFill>
                  <a:srgbClr val="000000"/>
                </a:solidFill>
              </a:rPr>
              <a:t>of these equipment should be indicated in amounts of time that the equipment would be </a:t>
            </a:r>
            <a:r>
              <a:rPr lang="en-US" sz="2100" dirty="0" smtClean="0">
                <a:solidFill>
                  <a:srgbClr val="000000"/>
                </a:solidFill>
              </a:rPr>
              <a:t>required.  </a:t>
            </a:r>
            <a:r>
              <a:rPr lang="en-US" sz="2100" dirty="0">
                <a:solidFill>
                  <a:srgbClr val="000000"/>
                </a:solidFill>
              </a:rPr>
              <a:t>Examples are: a) 100 hours of audio visual system use; b) 10 days of </a:t>
            </a:r>
            <a:r>
              <a:rPr lang="en-US" sz="2100" dirty="0" smtClean="0">
                <a:solidFill>
                  <a:srgbClr val="000000"/>
                </a:solidFill>
              </a:rPr>
              <a:t>machine </a:t>
            </a:r>
            <a:r>
              <a:rPr lang="en-US" sz="2100" dirty="0">
                <a:solidFill>
                  <a:srgbClr val="000000"/>
                </a:solidFill>
              </a:rPr>
              <a:t>use; and c) 20 hours of computer time. </a:t>
            </a:r>
          </a:p>
          <a:p>
            <a:endParaRPr lang="en-US" sz="21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888008951"/>
      </p:ext>
    </p:extLst>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7"/>
            <a:ext cx="8291513" cy="4392017"/>
          </a:xfrm>
        </p:spPr>
        <p:txBody>
          <a:bodyPr>
            <a:noAutofit/>
          </a:bodyPr>
          <a:lstStyle/>
          <a:p>
            <a:r>
              <a:rPr lang="en-US" sz="2200" dirty="0">
                <a:solidFill>
                  <a:srgbClr val="000000"/>
                </a:solidFill>
              </a:rPr>
              <a:t>Suppose there are three possible alternative in a training project. </a:t>
            </a:r>
            <a:endParaRPr lang="en-US" sz="2200" dirty="0" smtClean="0">
              <a:solidFill>
                <a:srgbClr val="000000"/>
              </a:solidFill>
            </a:endParaRPr>
          </a:p>
          <a:p>
            <a:r>
              <a:rPr lang="en-US" sz="2200" dirty="0" smtClean="0">
                <a:solidFill>
                  <a:srgbClr val="000000"/>
                </a:solidFill>
              </a:rPr>
              <a:t>Alternative </a:t>
            </a:r>
            <a:r>
              <a:rPr lang="en-US" sz="2200" dirty="0">
                <a:solidFill>
                  <a:srgbClr val="000000"/>
                </a:solidFill>
              </a:rPr>
              <a:t>1 needs $10,000, </a:t>
            </a:r>
            <a:endParaRPr lang="en-US" sz="2200" dirty="0" smtClean="0">
              <a:solidFill>
                <a:srgbClr val="000000"/>
              </a:solidFill>
            </a:endParaRPr>
          </a:p>
          <a:p>
            <a:r>
              <a:rPr lang="en-US" sz="2200" dirty="0" smtClean="0">
                <a:solidFill>
                  <a:srgbClr val="000000"/>
                </a:solidFill>
              </a:rPr>
              <a:t>time </a:t>
            </a:r>
            <a:r>
              <a:rPr lang="en-US" sz="2200" dirty="0">
                <a:solidFill>
                  <a:srgbClr val="000000"/>
                </a:solidFill>
              </a:rPr>
              <a:t>requirement is 4 weeks, </a:t>
            </a:r>
            <a:endParaRPr lang="en-US" sz="2200" dirty="0" smtClean="0">
              <a:solidFill>
                <a:srgbClr val="000000"/>
              </a:solidFill>
            </a:endParaRPr>
          </a:p>
          <a:p>
            <a:r>
              <a:rPr lang="en-US" sz="2200" dirty="0" smtClean="0">
                <a:solidFill>
                  <a:srgbClr val="000000"/>
                </a:solidFill>
              </a:rPr>
              <a:t>one </a:t>
            </a:r>
            <a:r>
              <a:rPr lang="en-US" sz="2200" dirty="0">
                <a:solidFill>
                  <a:srgbClr val="000000"/>
                </a:solidFill>
              </a:rPr>
              <a:t>trainer is needed to design and monitor the training to be contracted to a local university, </a:t>
            </a:r>
            <a:endParaRPr lang="en-US" sz="2200" dirty="0" smtClean="0">
              <a:solidFill>
                <a:srgbClr val="000000"/>
              </a:solidFill>
            </a:endParaRPr>
          </a:p>
          <a:p>
            <a:r>
              <a:rPr lang="en-US" sz="2200" dirty="0" smtClean="0">
                <a:solidFill>
                  <a:srgbClr val="000000"/>
                </a:solidFill>
              </a:rPr>
              <a:t>and </a:t>
            </a:r>
            <a:r>
              <a:rPr lang="en-US" sz="2200" dirty="0">
                <a:solidFill>
                  <a:srgbClr val="000000"/>
                </a:solidFill>
              </a:rPr>
              <a:t>no technology on the part of the organization is needed</a:t>
            </a:r>
            <a:r>
              <a:rPr lang="en-US" sz="2200" dirty="0" smtClean="0">
                <a:solidFill>
                  <a:srgbClr val="000000"/>
                </a:solidFill>
              </a:rPr>
              <a:t>.</a:t>
            </a:r>
          </a:p>
          <a:p>
            <a:endParaRPr lang="en-US" sz="22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70931930"/>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lstStyle/>
          <a:p>
            <a:r>
              <a:rPr lang="en-US" sz="2300" dirty="0">
                <a:solidFill>
                  <a:srgbClr val="000000"/>
                </a:solidFill>
              </a:rPr>
              <a:t>Directing as a portion of POSDCORB is the process of making decisions, communicating these decisions, and monitoring the implementation of these decisions. </a:t>
            </a:r>
            <a:endParaRPr lang="en-US" sz="2300" dirty="0" smtClean="0">
              <a:solidFill>
                <a:srgbClr val="000000"/>
              </a:solidFill>
            </a:endParaRPr>
          </a:p>
          <a:p>
            <a:r>
              <a:rPr lang="en-US" sz="2300" dirty="0" smtClean="0">
                <a:solidFill>
                  <a:srgbClr val="000000"/>
                </a:solidFill>
              </a:rPr>
              <a:t>Directing </a:t>
            </a:r>
            <a:r>
              <a:rPr lang="en-US" sz="2300" dirty="0">
                <a:solidFill>
                  <a:srgbClr val="000000"/>
                </a:solidFill>
              </a:rPr>
              <a:t>also includes development of general guidelines for following the rules and regulations of the organization, implementation of new mandates and strategies, and implementation of the operational plan. </a:t>
            </a:r>
            <a:endParaRPr lang="en-US" sz="2300" dirty="0" smtClean="0">
              <a:solidFill>
                <a:srgbClr val="000000"/>
              </a:solidFill>
            </a:endParaRPr>
          </a:p>
          <a:p>
            <a:r>
              <a:rPr lang="en-US" sz="2300" dirty="0" smtClean="0">
                <a:solidFill>
                  <a:srgbClr val="000000"/>
                </a:solidFill>
              </a:rPr>
              <a:t>Directions </a:t>
            </a:r>
            <a:r>
              <a:rPr lang="en-US" sz="2300" dirty="0">
                <a:solidFill>
                  <a:srgbClr val="000000"/>
                </a:solidFill>
              </a:rPr>
              <a:t>are embodied in various orders, commands, and guidelines of operations.</a:t>
            </a:r>
          </a:p>
          <a:p>
            <a:endParaRPr lang="en-US" sz="2300" dirty="0" smtClean="0">
              <a:solidFill>
                <a:srgbClr val="000000"/>
              </a:solidFill>
            </a:endParaRPr>
          </a:p>
          <a:p>
            <a:pPr marL="0" indent="0">
              <a:buNone/>
            </a:pPr>
            <a:endParaRPr lang="en-US" sz="2300" dirty="0">
              <a:solidFill>
                <a:srgbClr val="000000"/>
              </a:solidFill>
            </a:endParaRPr>
          </a:p>
        </p:txBody>
      </p:sp>
      <p:sp>
        <p:nvSpPr>
          <p:cNvPr id="6" name="Rectangle 5"/>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24498340"/>
      </p:ext>
    </p:extLst>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812"/>
            <a:ext cx="8291513" cy="4356012"/>
          </a:xfrm>
        </p:spPr>
        <p:txBody>
          <a:bodyPr>
            <a:normAutofit/>
          </a:bodyPr>
          <a:lstStyle/>
          <a:p>
            <a:r>
              <a:rPr lang="en-US" sz="2300" dirty="0">
                <a:solidFill>
                  <a:srgbClr val="000000"/>
                </a:solidFill>
              </a:rPr>
              <a:t>Alternative 2 is in-house training requiring $4,000 dollars for invited resource persons and providing amenities during the training, time requirement is three weeks, one trainer and two employees are required to provide support, two lap-top computers and one projector is required. </a:t>
            </a:r>
            <a:endParaRPr lang="en-US" sz="2300" dirty="0" smtClean="0">
              <a:solidFill>
                <a:srgbClr val="000000"/>
              </a:solidFill>
            </a:endParaRPr>
          </a:p>
          <a:p>
            <a:r>
              <a:rPr lang="en-US" sz="2300" dirty="0" smtClean="0">
                <a:solidFill>
                  <a:srgbClr val="000000"/>
                </a:solidFill>
              </a:rPr>
              <a:t>Alternative </a:t>
            </a:r>
            <a:r>
              <a:rPr lang="en-US" sz="2300" dirty="0">
                <a:solidFill>
                  <a:srgbClr val="000000"/>
                </a:solidFill>
              </a:rPr>
              <a:t>3 is programmed instructions requiring 10 lap top computers, $1,000 to purchase a programmed instructions on how to do a feasibility study, time required is 6 weeks duration since the selected employees will access the programmed instructions for limited hours every day. </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7229405"/>
      </p:ext>
    </p:extLst>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549" y="1700808"/>
            <a:ext cx="7920880" cy="3880773"/>
          </a:xfrm>
        </p:spPr>
        <p:txBody>
          <a:bodyPr>
            <a:noAutofit/>
          </a:bodyPr>
          <a:lstStyle/>
          <a:p>
            <a:pPr marL="0" indent="0">
              <a:buNone/>
            </a:pPr>
            <a:r>
              <a:rPr lang="en-US" sz="2300" dirty="0">
                <a:solidFill>
                  <a:srgbClr val="000000"/>
                </a:solidFill>
              </a:rPr>
              <a:t>Step 4. Determine relevant constraints</a:t>
            </a:r>
            <a:r>
              <a:rPr lang="en-US" sz="2300" dirty="0" smtClean="0">
                <a:solidFill>
                  <a:srgbClr val="000000"/>
                </a:solidFill>
              </a:rPr>
              <a:t>:</a:t>
            </a:r>
            <a:endParaRPr lang="en-US" sz="2300" dirty="0">
              <a:solidFill>
                <a:srgbClr val="000000"/>
              </a:solidFill>
            </a:endParaRPr>
          </a:p>
          <a:p>
            <a:r>
              <a:rPr lang="en-US" sz="2300" dirty="0">
                <a:solidFill>
                  <a:srgbClr val="000000"/>
                </a:solidFill>
              </a:rPr>
              <a:t>Constraints refer to limits imposed by management due to scarcity of resources and the need to prioritize. </a:t>
            </a:r>
            <a:endParaRPr lang="en-US" sz="2300" dirty="0" smtClean="0">
              <a:solidFill>
                <a:srgbClr val="000000"/>
              </a:solidFill>
            </a:endParaRPr>
          </a:p>
          <a:p>
            <a:r>
              <a:rPr lang="en-US" sz="2300" dirty="0" smtClean="0">
                <a:solidFill>
                  <a:srgbClr val="000000"/>
                </a:solidFill>
              </a:rPr>
              <a:t>Unless </a:t>
            </a:r>
            <a:r>
              <a:rPr lang="en-US" sz="2300" dirty="0">
                <a:solidFill>
                  <a:srgbClr val="000000"/>
                </a:solidFill>
              </a:rPr>
              <a:t>removed or altered by appropriate management authorities, it is required that all implementation alternatives be within these limits</a:t>
            </a:r>
            <a:r>
              <a:rPr lang="en-US" sz="2300" dirty="0" smtClean="0">
                <a:solidFill>
                  <a:srgbClr val="000000"/>
                </a:solidFill>
              </a:rPr>
              <a:t>.</a:t>
            </a:r>
          </a:p>
          <a:p>
            <a:r>
              <a:rPr lang="en-US" sz="2300" dirty="0" smtClean="0">
                <a:solidFill>
                  <a:srgbClr val="000000"/>
                </a:solidFill>
              </a:rPr>
              <a:t>The </a:t>
            </a:r>
            <a:r>
              <a:rPr lang="en-US" sz="2300" dirty="0">
                <a:solidFill>
                  <a:srgbClr val="000000"/>
                </a:solidFill>
              </a:rPr>
              <a:t>most common constraints include: a) budget limits, b) constraints on skilled manpower, c) time constraints, and d) technological constraints.  </a:t>
            </a:r>
            <a:endParaRPr lang="en-US" sz="2300" dirty="0" smtClean="0">
              <a:solidFill>
                <a:srgbClr val="000000"/>
              </a:solidFill>
            </a:endParaRPr>
          </a:p>
          <a:p>
            <a:r>
              <a:rPr lang="en-US" sz="2300" dirty="0" smtClean="0">
                <a:solidFill>
                  <a:srgbClr val="000000"/>
                </a:solidFill>
              </a:rPr>
              <a:t>Legal </a:t>
            </a:r>
            <a:r>
              <a:rPr lang="en-US" sz="2300" dirty="0">
                <a:solidFill>
                  <a:srgbClr val="000000"/>
                </a:solidFill>
              </a:rPr>
              <a:t>requirements are normally not considered constraints since they are beyond the control of the organization. </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865479188"/>
      </p:ext>
    </p:extLst>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lstStyle/>
          <a:p>
            <a:r>
              <a:rPr lang="en-US" sz="2300" dirty="0">
                <a:solidFill>
                  <a:srgbClr val="000000"/>
                </a:solidFill>
              </a:rPr>
              <a:t>Budget limit refers to the amount of money that could be allocated to either implementation budget or operation budget of a project</a:t>
            </a:r>
            <a:r>
              <a:rPr lang="en-US" sz="2300" dirty="0" smtClean="0">
                <a:solidFill>
                  <a:srgbClr val="000000"/>
                </a:solidFill>
              </a:rPr>
              <a:t>.</a:t>
            </a:r>
          </a:p>
          <a:p>
            <a:r>
              <a:rPr lang="en-US" sz="2300" dirty="0" smtClean="0">
                <a:solidFill>
                  <a:srgbClr val="000000"/>
                </a:solidFill>
              </a:rPr>
              <a:t>These </a:t>
            </a:r>
            <a:r>
              <a:rPr lang="en-US" sz="2300" dirty="0">
                <a:solidFill>
                  <a:srgbClr val="000000"/>
                </a:solidFill>
              </a:rPr>
              <a:t>limits are usually indicated as lump sum appropriations for specific projects in the bigger budget of the sponsoring organization</a:t>
            </a:r>
            <a:r>
              <a:rPr lang="en-US" sz="2300" dirty="0" smtClean="0">
                <a:solidFill>
                  <a:srgbClr val="000000"/>
                </a:solidFill>
              </a:rPr>
              <a:t>.</a:t>
            </a:r>
          </a:p>
          <a:p>
            <a:r>
              <a:rPr lang="en-US" sz="2300" dirty="0" smtClean="0">
                <a:solidFill>
                  <a:srgbClr val="000000"/>
                </a:solidFill>
              </a:rPr>
              <a:t>In </a:t>
            </a:r>
            <a:r>
              <a:rPr lang="en-US" sz="2300" dirty="0">
                <a:solidFill>
                  <a:srgbClr val="000000"/>
                </a:solidFill>
              </a:rPr>
              <a:t>some cases, budget limits are arbitrarily determined by project sponsors. </a:t>
            </a: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671215861"/>
      </p:ext>
    </p:extLst>
  </p:cSld>
  <p:clrMapOvr>
    <a:masterClrMapping/>
  </p:clrMapOvr>
  <p:transition>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lstStyle/>
          <a:p>
            <a:r>
              <a:rPr lang="en-US" sz="2300" dirty="0">
                <a:solidFill>
                  <a:srgbClr val="000000"/>
                </a:solidFill>
              </a:rPr>
              <a:t>Skilled manpower is another important resource that management should allocate carefully. </a:t>
            </a:r>
            <a:endParaRPr lang="en-US" sz="2300" dirty="0" smtClean="0">
              <a:solidFill>
                <a:srgbClr val="000000"/>
              </a:solidFill>
            </a:endParaRPr>
          </a:p>
          <a:p>
            <a:r>
              <a:rPr lang="en-US" sz="2300" dirty="0" smtClean="0">
                <a:solidFill>
                  <a:srgbClr val="000000"/>
                </a:solidFill>
              </a:rPr>
              <a:t>It </a:t>
            </a:r>
            <a:r>
              <a:rPr lang="en-US" sz="2300" dirty="0">
                <a:solidFill>
                  <a:srgbClr val="000000"/>
                </a:solidFill>
              </a:rPr>
              <a:t>is simply impossible to assign all skilled personnel to one project </a:t>
            </a:r>
            <a:r>
              <a:rPr lang="en-US" sz="2300" dirty="0" smtClean="0">
                <a:solidFill>
                  <a:srgbClr val="000000"/>
                </a:solidFill>
              </a:rPr>
              <a:t>or activity since </a:t>
            </a:r>
            <a:r>
              <a:rPr lang="en-US" sz="2300" dirty="0">
                <a:solidFill>
                  <a:srgbClr val="000000"/>
                </a:solidFill>
              </a:rPr>
              <a:t>there are other activities competing for their services</a:t>
            </a:r>
            <a:r>
              <a:rPr lang="en-US" sz="2300" dirty="0" smtClean="0">
                <a:solidFill>
                  <a:srgbClr val="000000"/>
                </a:solidFill>
              </a:rPr>
              <a:t>.</a:t>
            </a:r>
          </a:p>
          <a:p>
            <a:r>
              <a:rPr lang="en-US" sz="2300" dirty="0" smtClean="0">
                <a:solidFill>
                  <a:srgbClr val="000000"/>
                </a:solidFill>
              </a:rPr>
              <a:t>Constraints </a:t>
            </a:r>
            <a:r>
              <a:rPr lang="en-US" sz="2300" dirty="0">
                <a:solidFill>
                  <a:srgbClr val="000000"/>
                </a:solidFill>
              </a:rPr>
              <a:t>on skilled manpower refer to the number of skilled personnel and the limited period of time they can be assigned to a project.    </a:t>
            </a: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082791424"/>
      </p:ext>
    </p:extLst>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800"/>
            <a:ext cx="8291513" cy="4464024"/>
          </a:xfrm>
        </p:spPr>
        <p:txBody>
          <a:bodyPr>
            <a:normAutofit/>
          </a:bodyPr>
          <a:lstStyle/>
          <a:p>
            <a:r>
              <a:rPr lang="en-US" sz="2200" dirty="0">
                <a:solidFill>
                  <a:srgbClr val="000000"/>
                </a:solidFill>
              </a:rPr>
              <a:t>Time constraints refer to the duration of time within which the project </a:t>
            </a:r>
            <a:r>
              <a:rPr lang="en-US" sz="2200" dirty="0" smtClean="0">
                <a:solidFill>
                  <a:srgbClr val="000000"/>
                </a:solidFill>
              </a:rPr>
              <a:t>or activity should </a:t>
            </a:r>
            <a:r>
              <a:rPr lang="en-US" sz="2200" dirty="0">
                <a:solidFill>
                  <a:srgbClr val="000000"/>
                </a:solidFill>
              </a:rPr>
              <a:t>be completed.  </a:t>
            </a:r>
            <a:endParaRPr lang="en-US" sz="2200" dirty="0" smtClean="0">
              <a:solidFill>
                <a:srgbClr val="000000"/>
              </a:solidFill>
            </a:endParaRPr>
          </a:p>
          <a:p>
            <a:r>
              <a:rPr lang="en-US" sz="2200" dirty="0" smtClean="0">
                <a:solidFill>
                  <a:srgbClr val="000000"/>
                </a:solidFill>
              </a:rPr>
              <a:t>These </a:t>
            </a:r>
            <a:r>
              <a:rPr lang="en-US" sz="2200" dirty="0">
                <a:solidFill>
                  <a:srgbClr val="000000"/>
                </a:solidFill>
              </a:rPr>
              <a:t>limits are imposed by management because of sequential relationship of projects </a:t>
            </a:r>
            <a:r>
              <a:rPr lang="en-US" sz="2200" dirty="0" smtClean="0">
                <a:solidFill>
                  <a:srgbClr val="000000"/>
                </a:solidFill>
              </a:rPr>
              <a:t>and activities in the operation plan and </a:t>
            </a:r>
            <a:r>
              <a:rPr lang="en-US" sz="2200" dirty="0">
                <a:solidFill>
                  <a:srgbClr val="000000"/>
                </a:solidFill>
              </a:rPr>
              <a:t>because of funding deadlines</a:t>
            </a:r>
            <a:r>
              <a:rPr lang="en-US" sz="2200" dirty="0" smtClean="0">
                <a:solidFill>
                  <a:srgbClr val="000000"/>
                </a:solidFill>
              </a:rPr>
              <a:t>.</a:t>
            </a:r>
            <a:endParaRPr lang="en-US" sz="2200" dirty="0">
              <a:solidFill>
                <a:srgbClr val="000000"/>
              </a:solidFill>
            </a:endParaRPr>
          </a:p>
          <a:p>
            <a:r>
              <a:rPr lang="en-US" sz="2200" dirty="0">
                <a:solidFill>
                  <a:srgbClr val="000000"/>
                </a:solidFill>
              </a:rPr>
              <a:t>Technology constraints may refer to the number of specialized equipment and the length of time they could be assigned to a </a:t>
            </a:r>
            <a:r>
              <a:rPr lang="en-US" sz="2200" dirty="0" smtClean="0">
                <a:solidFill>
                  <a:srgbClr val="000000"/>
                </a:solidFill>
              </a:rPr>
              <a:t>project</a:t>
            </a:r>
            <a:r>
              <a:rPr lang="en-US" sz="2200" dirty="0">
                <a:solidFill>
                  <a:srgbClr val="000000"/>
                </a:solidFill>
              </a:rPr>
              <a:t> </a:t>
            </a:r>
            <a:r>
              <a:rPr lang="en-US" sz="2200" dirty="0" smtClean="0">
                <a:solidFill>
                  <a:srgbClr val="000000"/>
                </a:solidFill>
              </a:rPr>
              <a:t>or activity.</a:t>
            </a:r>
          </a:p>
          <a:p>
            <a:r>
              <a:rPr lang="en-US" sz="2200" dirty="0" smtClean="0">
                <a:solidFill>
                  <a:srgbClr val="000000"/>
                </a:solidFill>
              </a:rPr>
              <a:t>All </a:t>
            </a:r>
            <a:r>
              <a:rPr lang="en-US" sz="2200" dirty="0">
                <a:solidFill>
                  <a:srgbClr val="000000"/>
                </a:solidFill>
              </a:rPr>
              <a:t>implementation alternatives of a project </a:t>
            </a:r>
            <a:r>
              <a:rPr lang="en-US" sz="2200" dirty="0" smtClean="0">
                <a:solidFill>
                  <a:srgbClr val="000000"/>
                </a:solidFill>
              </a:rPr>
              <a:t>or activity in the operational plan should </a:t>
            </a:r>
            <a:r>
              <a:rPr lang="en-US" sz="2200" dirty="0">
                <a:solidFill>
                  <a:srgbClr val="000000"/>
                </a:solidFill>
              </a:rPr>
              <a:t>observe these limits because there could be other activities waiting for their services.</a:t>
            </a:r>
          </a:p>
          <a:p>
            <a:endParaRPr lang="en-US" sz="20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200639613"/>
      </p:ext>
    </p:extLst>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812"/>
            <a:ext cx="8291513" cy="4356012"/>
          </a:xfrm>
        </p:spPr>
        <p:txBody>
          <a:bodyPr>
            <a:normAutofit/>
          </a:bodyPr>
          <a:lstStyle/>
          <a:p>
            <a:pPr marL="0" indent="0">
              <a:buNone/>
            </a:pPr>
            <a:r>
              <a:rPr lang="en-US" sz="2300" dirty="0">
                <a:solidFill>
                  <a:srgbClr val="000000"/>
                </a:solidFill>
              </a:rPr>
              <a:t>Step 5: Determine feasible alternatives</a:t>
            </a:r>
            <a:r>
              <a:rPr lang="en-US" sz="2300" dirty="0" smtClean="0">
                <a:solidFill>
                  <a:srgbClr val="000000"/>
                </a:solidFill>
              </a:rPr>
              <a:t>:</a:t>
            </a:r>
            <a:endParaRPr lang="en-US" sz="2300" dirty="0">
              <a:solidFill>
                <a:srgbClr val="000000"/>
              </a:solidFill>
            </a:endParaRPr>
          </a:p>
          <a:p>
            <a:r>
              <a:rPr lang="en-US" sz="2400" dirty="0">
                <a:solidFill>
                  <a:srgbClr val="000000"/>
                </a:solidFill>
              </a:rPr>
              <a:t>Feasible alternatives are determined by comparing the resource requirements of an alternative with relevant constraints. </a:t>
            </a:r>
            <a:endParaRPr lang="en-US" sz="2400" dirty="0" smtClean="0">
              <a:solidFill>
                <a:srgbClr val="000000"/>
              </a:solidFill>
            </a:endParaRPr>
          </a:p>
          <a:p>
            <a:r>
              <a:rPr lang="en-US" sz="2400" dirty="0" smtClean="0">
                <a:solidFill>
                  <a:srgbClr val="000000"/>
                </a:solidFill>
              </a:rPr>
              <a:t>An </a:t>
            </a:r>
            <a:r>
              <a:rPr lang="en-US" sz="2400" dirty="0">
                <a:solidFill>
                  <a:srgbClr val="000000"/>
                </a:solidFill>
              </a:rPr>
              <a:t>alternative is feasible if it passes these limits.  The alternatives that do no pass any one of the constraints are unfeasible and therefore not implementable unless management is willing to compromise. </a:t>
            </a:r>
            <a:endParaRPr lang="en-US" sz="2400" dirty="0" smtClean="0">
              <a:solidFill>
                <a:srgbClr val="000000"/>
              </a:solidFill>
            </a:endParaRPr>
          </a:p>
          <a:p>
            <a:endParaRPr lang="en-US" sz="24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497329870"/>
      </p:ext>
    </p:extLst>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291513" cy="4392016"/>
          </a:xfrm>
        </p:spPr>
        <p:txBody>
          <a:bodyPr/>
          <a:lstStyle/>
          <a:p>
            <a:r>
              <a:rPr lang="en-US" sz="2400" dirty="0">
                <a:solidFill>
                  <a:srgbClr val="000000"/>
                </a:solidFill>
              </a:rPr>
              <a:t>At this point of the analysis, all unfeasible alternatives should be dropped.  As an example, let us assume that in the training project A1, A2, and A3 passed all the constraints but A4 and A5 did not pass the time constraint because both are too long.  </a:t>
            </a:r>
          </a:p>
          <a:p>
            <a:r>
              <a:rPr lang="en-US" sz="2400" dirty="0">
                <a:solidFill>
                  <a:srgbClr val="000000"/>
                </a:solidFill>
              </a:rPr>
              <a:t>In this case, A1,A2, and A3 are considered feasible alternatives and A4 and A5 should be dropped from further analysis. </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303308316"/>
      </p:ext>
    </p:extLst>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lstStyle/>
          <a:p>
            <a:pPr>
              <a:buNone/>
            </a:pPr>
            <a:r>
              <a:rPr lang="en-US" sz="2300" dirty="0">
                <a:solidFill>
                  <a:srgbClr val="000000"/>
                </a:solidFill>
              </a:rPr>
              <a:t>Step 6: Determine the appropriate evaluation criterion or criteria</a:t>
            </a:r>
            <a:r>
              <a:rPr lang="en-US" sz="2300" dirty="0" smtClean="0">
                <a:solidFill>
                  <a:srgbClr val="000000"/>
                </a:solidFill>
              </a:rPr>
              <a:t>.</a:t>
            </a:r>
            <a:endParaRPr lang="en-US" sz="2300" dirty="0">
              <a:solidFill>
                <a:srgbClr val="000000"/>
              </a:solidFill>
            </a:endParaRPr>
          </a:p>
          <a:p>
            <a:pPr>
              <a:buNone/>
            </a:pPr>
            <a:r>
              <a:rPr lang="en-US" sz="2300" dirty="0" smtClean="0">
                <a:solidFill>
                  <a:srgbClr val="000000"/>
                </a:solidFill>
              </a:rPr>
              <a:t>Evaluation </a:t>
            </a:r>
            <a:r>
              <a:rPr lang="en-US" sz="2300" dirty="0">
                <a:solidFill>
                  <a:srgbClr val="000000"/>
                </a:solidFill>
              </a:rPr>
              <a:t>criterion or criteria may be in the </a:t>
            </a:r>
            <a:r>
              <a:rPr lang="en-US" sz="2300" dirty="0" smtClean="0">
                <a:solidFill>
                  <a:srgbClr val="000000"/>
                </a:solidFill>
              </a:rPr>
              <a:t>form of:</a:t>
            </a:r>
          </a:p>
          <a:p>
            <a:r>
              <a:rPr lang="en-US" sz="2300" dirty="0" smtClean="0">
                <a:solidFill>
                  <a:srgbClr val="000000"/>
                </a:solidFill>
              </a:rPr>
              <a:t>e</a:t>
            </a:r>
            <a:r>
              <a:rPr lang="en-US" sz="2300" dirty="0" smtClean="0">
                <a:solidFill>
                  <a:srgbClr val="000000"/>
                </a:solidFill>
              </a:rPr>
              <a:t>stablished </a:t>
            </a:r>
            <a:r>
              <a:rPr lang="en-US" sz="2300" dirty="0">
                <a:solidFill>
                  <a:srgbClr val="000000"/>
                </a:solidFill>
              </a:rPr>
              <a:t>guidelines, </a:t>
            </a:r>
            <a:endParaRPr lang="en-US" sz="2300" dirty="0" smtClean="0">
              <a:solidFill>
                <a:srgbClr val="000000"/>
              </a:solidFill>
            </a:endParaRPr>
          </a:p>
          <a:p>
            <a:r>
              <a:rPr lang="en-US" sz="2300" dirty="0" smtClean="0">
                <a:solidFill>
                  <a:srgbClr val="000000"/>
                </a:solidFill>
              </a:rPr>
              <a:t>r</a:t>
            </a:r>
            <a:r>
              <a:rPr lang="en-US" sz="2300" dirty="0" smtClean="0">
                <a:solidFill>
                  <a:srgbClr val="000000"/>
                </a:solidFill>
              </a:rPr>
              <a:t>ules </a:t>
            </a:r>
            <a:r>
              <a:rPr lang="en-US" sz="2300" dirty="0" smtClean="0">
                <a:solidFill>
                  <a:srgbClr val="000000"/>
                </a:solidFill>
              </a:rPr>
              <a:t>and </a:t>
            </a:r>
            <a:r>
              <a:rPr lang="en-US" sz="2300" dirty="0">
                <a:solidFill>
                  <a:srgbClr val="000000"/>
                </a:solidFill>
              </a:rPr>
              <a:t>regulations of the organization, </a:t>
            </a:r>
            <a:endParaRPr lang="en-US" sz="2300" dirty="0" smtClean="0">
              <a:solidFill>
                <a:srgbClr val="000000"/>
              </a:solidFill>
            </a:endParaRPr>
          </a:p>
          <a:p>
            <a:r>
              <a:rPr lang="en-US" sz="2300" dirty="0" smtClean="0">
                <a:solidFill>
                  <a:srgbClr val="000000"/>
                </a:solidFill>
              </a:rPr>
              <a:t>maximizing </a:t>
            </a:r>
            <a:r>
              <a:rPr lang="en-US" sz="2300" dirty="0">
                <a:solidFill>
                  <a:srgbClr val="000000"/>
                </a:solidFill>
              </a:rPr>
              <a:t>benefits or minimizing cost from financial transactions and investments, </a:t>
            </a:r>
            <a:endParaRPr lang="en-US" sz="2300" dirty="0" smtClean="0">
              <a:solidFill>
                <a:srgbClr val="000000"/>
              </a:solidFill>
            </a:endParaRPr>
          </a:p>
          <a:p>
            <a:r>
              <a:rPr lang="en-US" sz="2300" dirty="0" smtClean="0">
                <a:solidFill>
                  <a:srgbClr val="000000"/>
                </a:solidFill>
              </a:rPr>
              <a:t>achieving </a:t>
            </a:r>
            <a:r>
              <a:rPr lang="en-US" sz="2300" dirty="0">
                <a:solidFill>
                  <a:srgbClr val="000000"/>
                </a:solidFill>
              </a:rPr>
              <a:t>efficiency in the operation of the organization, </a:t>
            </a:r>
            <a:endParaRPr lang="en-US" sz="2300" dirty="0" smtClean="0">
              <a:solidFill>
                <a:srgbClr val="000000"/>
              </a:solidFill>
            </a:endParaRPr>
          </a:p>
          <a:p>
            <a:r>
              <a:rPr lang="en-US" sz="2300" dirty="0" smtClean="0">
                <a:solidFill>
                  <a:srgbClr val="000000"/>
                </a:solidFill>
              </a:rPr>
              <a:t>selecting </a:t>
            </a:r>
            <a:r>
              <a:rPr lang="en-US" sz="2300" dirty="0">
                <a:solidFill>
                  <a:srgbClr val="000000"/>
                </a:solidFill>
              </a:rPr>
              <a:t>or changing strategies. </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601384542"/>
      </p:ext>
    </p:extLst>
  </p:cSld>
  <p:clrMapOvr>
    <a:masterClrMapping/>
  </p:clrMapOvr>
  <p:transition>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7"/>
            <a:ext cx="8291513" cy="4392017"/>
          </a:xfrm>
        </p:spPr>
        <p:txBody>
          <a:bodyPr>
            <a:normAutofit/>
          </a:bodyPr>
          <a:lstStyle/>
          <a:p>
            <a:r>
              <a:rPr lang="en-US" sz="2200" dirty="0">
                <a:solidFill>
                  <a:srgbClr val="002060"/>
                </a:solidFill>
              </a:rPr>
              <a:t>For example, in making a decision whether to approve or disapprove a loan application, the loan officer might refer to policies and specific guidelines of the bank. </a:t>
            </a:r>
            <a:endParaRPr lang="en-US" sz="2200" dirty="0" smtClean="0">
              <a:solidFill>
                <a:srgbClr val="002060"/>
              </a:solidFill>
            </a:endParaRPr>
          </a:p>
          <a:p>
            <a:r>
              <a:rPr lang="en-US" sz="2200" dirty="0" smtClean="0">
                <a:solidFill>
                  <a:srgbClr val="002060"/>
                </a:solidFill>
              </a:rPr>
              <a:t>These </a:t>
            </a:r>
            <a:r>
              <a:rPr lang="en-US" sz="2200" dirty="0">
                <a:solidFill>
                  <a:srgbClr val="002060"/>
                </a:solidFill>
              </a:rPr>
              <a:t>guidelines is called standard operating procedure consisting of established guidelines on credit analysis and evaluation.  </a:t>
            </a:r>
            <a:endParaRPr lang="en-US" sz="2200" dirty="0" smtClean="0">
              <a:solidFill>
                <a:srgbClr val="002060"/>
              </a:solidFill>
            </a:endParaRPr>
          </a:p>
          <a:p>
            <a:r>
              <a:rPr lang="en-US" sz="2200" dirty="0" smtClean="0">
                <a:solidFill>
                  <a:srgbClr val="002060"/>
                </a:solidFill>
              </a:rPr>
              <a:t>If </a:t>
            </a:r>
            <a:r>
              <a:rPr lang="en-US" sz="2200" dirty="0">
                <a:solidFill>
                  <a:srgbClr val="002060"/>
                </a:solidFill>
              </a:rPr>
              <a:t>the amount of loan is very significant the guideline would indicate that it is beyond the area of discretion of the loan officer and the loan application is forwarded to higher level of management or to a loan committee where group decision is involved.</a:t>
            </a:r>
          </a:p>
          <a:p>
            <a:endParaRPr lang="en-US" dirty="0">
              <a:solidFill>
                <a:srgbClr val="00206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936718093"/>
      </p:ext>
    </p:extLst>
  </p:cSld>
  <p:clrMapOvr>
    <a:masterClrMapping/>
  </p:clrMapOvr>
  <p:transition>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lstStyle/>
          <a:p>
            <a:r>
              <a:rPr lang="en-US" sz="2300" dirty="0">
                <a:solidFill>
                  <a:srgbClr val="000000"/>
                </a:solidFill>
              </a:rPr>
              <a:t>In investment projects for example the approving officer will use commonly accepted evaluation criteria such as internal rate of return (IRR) or benefit cost ratio (BCR). </a:t>
            </a:r>
            <a:endParaRPr lang="en-US" sz="2300" dirty="0" smtClean="0">
              <a:solidFill>
                <a:srgbClr val="000000"/>
              </a:solidFill>
            </a:endParaRPr>
          </a:p>
          <a:p>
            <a:r>
              <a:rPr lang="en-US" sz="2300" dirty="0" smtClean="0">
                <a:solidFill>
                  <a:srgbClr val="000000"/>
                </a:solidFill>
              </a:rPr>
              <a:t>An </a:t>
            </a:r>
            <a:r>
              <a:rPr lang="en-US" sz="2300" dirty="0">
                <a:solidFill>
                  <a:srgbClr val="000000"/>
                </a:solidFill>
              </a:rPr>
              <a:t>investment opportunity that will not give a required IRR or BCR will be rejected. </a:t>
            </a:r>
            <a:endParaRPr lang="en-US" sz="2300" dirty="0" smtClean="0">
              <a:solidFill>
                <a:srgbClr val="000000"/>
              </a:solidFill>
            </a:endParaRPr>
          </a:p>
          <a:p>
            <a:r>
              <a:rPr lang="en-US" sz="2300" dirty="0" smtClean="0">
                <a:solidFill>
                  <a:srgbClr val="000000"/>
                </a:solidFill>
              </a:rPr>
              <a:t>If </a:t>
            </a:r>
            <a:r>
              <a:rPr lang="en-US" sz="2300" dirty="0">
                <a:solidFill>
                  <a:srgbClr val="000000"/>
                </a:solidFill>
              </a:rPr>
              <a:t>there are a number of investment opportunities included in the selection process the decision maker will select the one that has the highest IRR or BCR after culling those that do not meet the minimum requirement.</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583694791"/>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normAutofit/>
          </a:bodyPr>
          <a:lstStyle/>
          <a:p>
            <a:r>
              <a:rPr lang="en-US" sz="2300" dirty="0">
                <a:solidFill>
                  <a:srgbClr val="000000"/>
                </a:solidFill>
              </a:rPr>
              <a:t>Directing involves the preservation of unity of command among superiors and employees from the top to the bottom of the organizational chart. </a:t>
            </a:r>
            <a:endParaRPr lang="en-US" sz="2300" dirty="0" smtClean="0">
              <a:solidFill>
                <a:srgbClr val="000000"/>
              </a:solidFill>
            </a:endParaRPr>
          </a:p>
          <a:p>
            <a:r>
              <a:rPr lang="en-US" sz="2300" dirty="0" smtClean="0">
                <a:solidFill>
                  <a:srgbClr val="000000"/>
                </a:solidFill>
              </a:rPr>
              <a:t>As </a:t>
            </a:r>
            <a:r>
              <a:rPr lang="en-US" sz="2300" dirty="0">
                <a:solidFill>
                  <a:srgbClr val="000000"/>
                </a:solidFill>
              </a:rPr>
              <a:t>such superiors assume administrative leadership and supervision over their subordinates and preserving the principle of command responsibility. </a:t>
            </a:r>
            <a:endParaRPr lang="en-US" sz="2300" dirty="0" smtClean="0">
              <a:solidFill>
                <a:srgbClr val="000000"/>
              </a:solidFill>
            </a:endParaRPr>
          </a:p>
          <a:p>
            <a:pPr marL="0" indent="0">
              <a:buNone/>
            </a:pPr>
            <a:endParaRPr lang="en-US" sz="2300" dirty="0">
              <a:solidFill>
                <a:srgbClr val="000000"/>
              </a:solidFill>
            </a:endParaRP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024046333"/>
      </p:ext>
    </p:extLst>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normAutofit/>
          </a:bodyPr>
          <a:lstStyle/>
          <a:p>
            <a:r>
              <a:rPr lang="en-US" sz="2300" dirty="0">
                <a:solidFill>
                  <a:srgbClr val="000000"/>
                </a:solidFill>
              </a:rPr>
              <a:t>In projects subject to bidding process the award committee will select the bidder that offer the lowest cost.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some cases the award committee may consider other bidders that offer a slightly higher price based on other externalities such service contracts, training of operators of the machine, and supplying other accessories.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other words the process of decision making is based on procedure and guidelines already established. </a:t>
            </a:r>
            <a:endParaRPr lang="en-US" sz="2300" dirty="0" smtClean="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520628161"/>
      </p:ext>
    </p:extLst>
  </p:cSld>
  <p:clrMapOvr>
    <a:masterClrMapping/>
  </p:clrMapOvr>
  <p:transition>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lstStyle/>
          <a:p>
            <a:r>
              <a:rPr lang="en-US" sz="2400" dirty="0">
                <a:solidFill>
                  <a:srgbClr val="000000"/>
                </a:solidFill>
              </a:rPr>
              <a:t>Even medical professionals use the rational decision making. </a:t>
            </a:r>
            <a:endParaRPr lang="en-US" sz="2400" dirty="0" smtClean="0">
              <a:solidFill>
                <a:srgbClr val="000000"/>
              </a:solidFill>
            </a:endParaRPr>
          </a:p>
          <a:p>
            <a:r>
              <a:rPr lang="en-US" sz="2400" dirty="0" smtClean="0">
                <a:solidFill>
                  <a:srgbClr val="000000"/>
                </a:solidFill>
              </a:rPr>
              <a:t>The </a:t>
            </a:r>
            <a:r>
              <a:rPr lang="en-US" sz="2400" dirty="0">
                <a:solidFill>
                  <a:srgbClr val="000000"/>
                </a:solidFill>
              </a:rPr>
              <a:t>doctors are enjoined to diagnose the patient to determine the exact nature of the malady and determine alternative intervention techniques such as operation, drugs, and therapy. </a:t>
            </a:r>
          </a:p>
          <a:p>
            <a:endParaRPr lang="en-US"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606782432"/>
      </p:ext>
    </p:extLst>
  </p:cSld>
  <p:clrMapOvr>
    <a:masterClrMapping/>
  </p:clrMapOvr>
  <p:transition>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normAutofit/>
          </a:bodyPr>
          <a:lstStyle/>
          <a:p>
            <a:pPr marL="0" indent="0">
              <a:buNone/>
            </a:pPr>
            <a:r>
              <a:rPr lang="en-US" sz="2300" dirty="0">
                <a:solidFill>
                  <a:srgbClr val="000000"/>
                </a:solidFill>
              </a:rPr>
              <a:t>Step 7: Rank the feasible alternatives based on the evaluation criterion used</a:t>
            </a:r>
            <a:r>
              <a:rPr lang="en-US" sz="2300" dirty="0" smtClean="0">
                <a:solidFill>
                  <a:srgbClr val="000000"/>
                </a:solidFill>
              </a:rPr>
              <a:t>:</a:t>
            </a:r>
            <a:endParaRPr lang="en-US" sz="2300" dirty="0">
              <a:solidFill>
                <a:srgbClr val="000000"/>
              </a:solidFill>
            </a:endParaRPr>
          </a:p>
          <a:p>
            <a:r>
              <a:rPr lang="en-US" sz="2300" dirty="0">
                <a:solidFill>
                  <a:srgbClr val="000000"/>
                </a:solidFill>
              </a:rPr>
              <a:t>For decision making based on a definite evaluation criterion or criteria there is no need for ranking since the decision is made on a definitive manner such as approve or disapproved, accepted or rejected. </a:t>
            </a:r>
            <a:endParaRPr lang="en-US" sz="2300" dirty="0" smtClean="0">
              <a:solidFill>
                <a:srgbClr val="000000"/>
              </a:solidFill>
            </a:endParaRPr>
          </a:p>
          <a:p>
            <a:r>
              <a:rPr lang="en-US" sz="2300" dirty="0" smtClean="0">
                <a:solidFill>
                  <a:srgbClr val="000000"/>
                </a:solidFill>
              </a:rPr>
              <a:t>The </a:t>
            </a:r>
            <a:r>
              <a:rPr lang="en-US" sz="2300" dirty="0">
                <a:solidFill>
                  <a:srgbClr val="000000"/>
                </a:solidFill>
              </a:rPr>
              <a:t>evaluation criterion or criteria used in this regard are not quantified</a:t>
            </a:r>
            <a:r>
              <a:rPr lang="en-US" sz="2300" dirty="0" smtClean="0">
                <a:solidFill>
                  <a:srgbClr val="000000"/>
                </a:solidFill>
              </a:rPr>
              <a:t>.</a:t>
            </a:r>
            <a:endParaRPr lang="en-US" sz="2300"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01548092"/>
      </p:ext>
    </p:extLst>
  </p:cSld>
  <p:clrMapOvr>
    <a:masterClrMapping/>
  </p:clrMapOvr>
  <p:transition>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lstStyle/>
          <a:p>
            <a:r>
              <a:rPr lang="en-US" sz="2300" dirty="0">
                <a:solidFill>
                  <a:srgbClr val="000000"/>
                </a:solidFill>
              </a:rPr>
              <a:t>For decision making based on a range of quantified weights or relevance ranking is relevant. </a:t>
            </a:r>
            <a:endParaRPr lang="en-US" sz="2300" dirty="0" smtClean="0">
              <a:solidFill>
                <a:srgbClr val="000000"/>
              </a:solidFill>
            </a:endParaRPr>
          </a:p>
          <a:p>
            <a:r>
              <a:rPr lang="en-US" sz="2300" dirty="0" smtClean="0">
                <a:solidFill>
                  <a:srgbClr val="000000"/>
                </a:solidFill>
              </a:rPr>
              <a:t>For </a:t>
            </a:r>
            <a:r>
              <a:rPr lang="en-US" sz="2300" dirty="0">
                <a:solidFill>
                  <a:srgbClr val="000000"/>
                </a:solidFill>
              </a:rPr>
              <a:t>example the use of internal rate of return (IRR) for investment or project decisions is based on a range of quantified evaluation criterion, the IRR. </a:t>
            </a:r>
            <a:endParaRPr lang="en-US" sz="2300" dirty="0" smtClean="0">
              <a:solidFill>
                <a:srgbClr val="000000"/>
              </a:solidFill>
            </a:endParaRPr>
          </a:p>
          <a:p>
            <a:r>
              <a:rPr lang="en-US" sz="2300" dirty="0" smtClean="0">
                <a:solidFill>
                  <a:srgbClr val="000000"/>
                </a:solidFill>
              </a:rPr>
              <a:t>Each </a:t>
            </a:r>
            <a:r>
              <a:rPr lang="en-US" sz="2300" dirty="0">
                <a:solidFill>
                  <a:srgbClr val="000000"/>
                </a:solidFill>
              </a:rPr>
              <a:t>feasible alternative is ranked according to their IRR and obviously the alternative that has the highest IRR is selected.</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400842178"/>
      </p:ext>
    </p:extLst>
  </p:cSld>
  <p:clrMapOvr>
    <a:masterClrMapping/>
  </p:clrMapOvr>
  <p:transition>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normAutofit/>
          </a:bodyPr>
          <a:lstStyle/>
          <a:p>
            <a:r>
              <a:rPr lang="en-US" sz="2400" dirty="0" smtClean="0">
                <a:solidFill>
                  <a:srgbClr val="000000"/>
                </a:solidFill>
              </a:rPr>
              <a:t>The purpose of ranking is to show the relative differences between the first ranked alternative and the succeeding alternatives.  </a:t>
            </a:r>
          </a:p>
          <a:p>
            <a:r>
              <a:rPr lang="en-US" sz="2400" dirty="0" smtClean="0">
                <a:solidFill>
                  <a:srgbClr val="000000"/>
                </a:solidFill>
              </a:rPr>
              <a:t>Since the number one alternative appears to be the best in terms of a single evaluation criterion, it is used as the focal point of further comparison with the next ranked alternatives.</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669351987"/>
      </p:ext>
    </p:extLst>
  </p:cSld>
  <p:clrMapOvr>
    <a:masterClrMapping/>
  </p:clrMapOvr>
  <p:transition>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lstStyle/>
          <a:p>
            <a:r>
              <a:rPr lang="en-US" sz="2300" dirty="0">
                <a:solidFill>
                  <a:srgbClr val="000000"/>
                </a:solidFill>
              </a:rPr>
              <a:t>Relative differences means the distance between lower ranked alternatives and the first ranked alternative.  </a:t>
            </a:r>
            <a:endParaRPr lang="en-US" sz="2300" dirty="0" smtClean="0">
              <a:solidFill>
                <a:srgbClr val="000000"/>
              </a:solidFill>
            </a:endParaRPr>
          </a:p>
          <a:p>
            <a:r>
              <a:rPr lang="en-US" sz="2300" dirty="0" smtClean="0">
                <a:solidFill>
                  <a:srgbClr val="000000"/>
                </a:solidFill>
              </a:rPr>
              <a:t>If </a:t>
            </a:r>
            <a:r>
              <a:rPr lang="en-US" sz="2300" dirty="0">
                <a:solidFill>
                  <a:srgbClr val="000000"/>
                </a:solidFill>
              </a:rPr>
              <a:t>in the opinion of the analysts, the difference between the first ranked alternative and the lower ranked alternative is significantly big, the enumeration and evaluation of externalities may not be too important. </a:t>
            </a:r>
          </a:p>
          <a:p>
            <a:r>
              <a:rPr lang="en-US" sz="2300" dirty="0">
                <a:solidFill>
                  <a:srgbClr val="000000"/>
                </a:solidFill>
              </a:rPr>
              <a:t>However, the analysis of externalities is important if the relative differences between the first ranked and lower ranked alternatives are not significant. </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950566215"/>
      </p:ext>
    </p:extLst>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rmAutofit/>
          </a:bodyPr>
          <a:lstStyle/>
          <a:p>
            <a:pPr marL="0" indent="0">
              <a:buNone/>
            </a:pPr>
            <a:r>
              <a:rPr lang="en-US" sz="2300" dirty="0">
                <a:solidFill>
                  <a:srgbClr val="000000"/>
                </a:solidFill>
              </a:rPr>
              <a:t>Step 8. Make the decision and/or </a:t>
            </a:r>
            <a:r>
              <a:rPr lang="en-US" sz="2300" dirty="0" smtClean="0">
                <a:solidFill>
                  <a:srgbClr val="000000"/>
                </a:solidFill>
              </a:rPr>
              <a:t>recommendation</a:t>
            </a:r>
            <a:endParaRPr lang="en-US" sz="2300" dirty="0">
              <a:solidFill>
                <a:srgbClr val="000000"/>
              </a:solidFill>
            </a:endParaRPr>
          </a:p>
          <a:p>
            <a:r>
              <a:rPr lang="en-US" sz="2300" dirty="0">
                <a:solidFill>
                  <a:srgbClr val="000000"/>
                </a:solidFill>
              </a:rPr>
              <a:t>Only people with competent authority can make decisions for the organization. </a:t>
            </a:r>
            <a:endParaRPr lang="en-US" sz="2300" dirty="0" smtClean="0">
              <a:solidFill>
                <a:srgbClr val="000000"/>
              </a:solidFill>
            </a:endParaRPr>
          </a:p>
          <a:p>
            <a:r>
              <a:rPr lang="en-US" sz="2300" dirty="0" smtClean="0">
                <a:solidFill>
                  <a:srgbClr val="000000"/>
                </a:solidFill>
              </a:rPr>
              <a:t>These </a:t>
            </a:r>
            <a:r>
              <a:rPr lang="en-US" sz="2300" dirty="0">
                <a:solidFill>
                  <a:srgbClr val="000000"/>
                </a:solidFill>
              </a:rPr>
              <a:t>people have the ability and administrative authority to commit organizational resources. </a:t>
            </a:r>
            <a:endParaRPr lang="en-US" sz="2300" dirty="0" smtClean="0">
              <a:solidFill>
                <a:srgbClr val="000000"/>
              </a:solidFill>
            </a:endParaRPr>
          </a:p>
          <a:p>
            <a:r>
              <a:rPr lang="en-US" sz="2300" dirty="0" smtClean="0">
                <a:solidFill>
                  <a:srgbClr val="000000"/>
                </a:solidFill>
              </a:rPr>
              <a:t>Decisions </a:t>
            </a:r>
            <a:r>
              <a:rPr lang="en-US" sz="2300" dirty="0">
                <a:solidFill>
                  <a:srgbClr val="000000"/>
                </a:solidFill>
              </a:rPr>
              <a:t>imply commitment of resources or the actions cannot be carried out. </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548738456"/>
      </p:ext>
    </p:extLst>
  </p:cSld>
  <p:clrMapOvr>
    <a:masterClrMapping/>
  </p:clrMapOvr>
  <p:transition>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normAutofit/>
          </a:bodyPr>
          <a:lstStyle/>
          <a:p>
            <a:r>
              <a:rPr lang="en-US" sz="2200" dirty="0" smtClean="0">
                <a:solidFill>
                  <a:srgbClr val="000000"/>
                </a:solidFill>
              </a:rPr>
              <a:t>There are other formats of rational decision making in addition to goal or objective format discussed previously. </a:t>
            </a:r>
          </a:p>
          <a:p>
            <a:r>
              <a:rPr lang="en-US" sz="2200" dirty="0" smtClean="0">
                <a:solidFill>
                  <a:srgbClr val="000000"/>
                </a:solidFill>
              </a:rPr>
              <a:t>These formats can be lumped into the so-called issue-oriented decision making format. </a:t>
            </a:r>
          </a:p>
          <a:p>
            <a:r>
              <a:rPr lang="en-US" sz="2200" dirty="0" smtClean="0">
                <a:solidFill>
                  <a:srgbClr val="000000"/>
                </a:solidFill>
              </a:rPr>
              <a:t>Issues range from solving a problem, making corrective or adjustment decisions as in monitoring and control, decision based on “calculated risk”, and other issues affecting the organization. </a:t>
            </a:r>
          </a:p>
          <a:p>
            <a:r>
              <a:rPr lang="en-US" sz="2200" dirty="0" smtClean="0">
                <a:solidFill>
                  <a:srgbClr val="000000"/>
                </a:solidFill>
              </a:rPr>
              <a:t>The decision making process could be individual (by the executive) or participative as in committee, commission, or board of directors or trustees.</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520686799"/>
      </p:ext>
    </p:extLst>
  </p:cSld>
  <p:clrMapOvr>
    <a:masterClrMapping/>
  </p:clrMapOvr>
  <p:transition>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normAutofit/>
          </a:bodyPr>
          <a:lstStyle/>
          <a:p>
            <a:r>
              <a:rPr lang="en-US" sz="2300" dirty="0">
                <a:solidFill>
                  <a:srgbClr val="002060"/>
                </a:solidFill>
              </a:rPr>
              <a:t>Let us briefly illustrate the process of issue oriented format of rational decision model</a:t>
            </a:r>
            <a:r>
              <a:rPr lang="en-US" sz="2300" dirty="0" smtClean="0">
                <a:solidFill>
                  <a:srgbClr val="002060"/>
                </a:solidFill>
              </a:rPr>
              <a:t>.</a:t>
            </a:r>
          </a:p>
          <a:p>
            <a:r>
              <a:rPr lang="en-US" sz="2300" dirty="0" smtClean="0">
                <a:solidFill>
                  <a:srgbClr val="002060"/>
                </a:solidFill>
              </a:rPr>
              <a:t>Let </a:t>
            </a:r>
            <a:r>
              <a:rPr lang="en-US" sz="2300" dirty="0">
                <a:solidFill>
                  <a:srgbClr val="002060"/>
                </a:solidFill>
              </a:rPr>
              <a:t>us use the problem oriented issue. The suggested steps are as follows</a:t>
            </a:r>
            <a:r>
              <a:rPr lang="en-US" sz="2300" dirty="0" smtClean="0">
                <a:solidFill>
                  <a:srgbClr val="002060"/>
                </a:solidFill>
              </a:rPr>
              <a:t>:</a:t>
            </a:r>
            <a:endParaRPr lang="en-US" sz="2300" dirty="0">
              <a:solidFill>
                <a:srgbClr val="002060"/>
              </a:solidFill>
            </a:endParaRPr>
          </a:p>
          <a:p>
            <a:r>
              <a:rPr lang="en-US" sz="2300" dirty="0">
                <a:solidFill>
                  <a:srgbClr val="002060"/>
                </a:solidFill>
              </a:rPr>
              <a:t>Step 1: Clarify the problem: How does it become an issue for the organization? </a:t>
            </a:r>
            <a:endParaRPr lang="en-US" sz="2300" dirty="0" smtClean="0">
              <a:solidFill>
                <a:srgbClr val="002060"/>
              </a:solidFill>
            </a:endParaRPr>
          </a:p>
          <a:p>
            <a:r>
              <a:rPr lang="en-US" sz="2300" dirty="0" smtClean="0">
                <a:solidFill>
                  <a:srgbClr val="002060"/>
                </a:solidFill>
              </a:rPr>
              <a:t>What </a:t>
            </a:r>
            <a:r>
              <a:rPr lang="en-US" sz="2300" dirty="0">
                <a:solidFill>
                  <a:srgbClr val="002060"/>
                </a:solidFill>
              </a:rPr>
              <a:t>is the probable impact of this problem to the organization if not resolve promptly</a:t>
            </a:r>
            <a:r>
              <a:rPr lang="en-US" sz="2300" dirty="0" smtClean="0">
                <a:solidFill>
                  <a:srgbClr val="002060"/>
                </a:solidFill>
              </a:rPr>
              <a:t>?</a:t>
            </a:r>
            <a:endParaRPr lang="en-US" sz="2300" dirty="0">
              <a:solidFill>
                <a:srgbClr val="002060"/>
              </a:solidFill>
            </a:endParaRPr>
          </a:p>
          <a:p>
            <a:endParaRPr lang="en-US" dirty="0">
              <a:solidFill>
                <a:srgbClr val="00206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093156578"/>
      </p:ext>
    </p:extLst>
  </p:cSld>
  <p:clrMapOvr>
    <a:masterClrMapping/>
  </p:clrMapOvr>
  <p:transition>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64803"/>
            <a:ext cx="8291513" cy="4428021"/>
          </a:xfrm>
        </p:spPr>
        <p:txBody>
          <a:bodyPr>
            <a:normAutofit/>
          </a:bodyPr>
          <a:lstStyle/>
          <a:p>
            <a:r>
              <a:rPr lang="en-US" sz="2300" dirty="0">
                <a:solidFill>
                  <a:srgbClr val="000000"/>
                </a:solidFill>
              </a:rPr>
              <a:t>Step 2. Gather information: Gather information relevant to issue </a:t>
            </a:r>
            <a:r>
              <a:rPr lang="en-US" sz="2300" dirty="0" smtClean="0">
                <a:solidFill>
                  <a:srgbClr val="000000"/>
                </a:solidFill>
              </a:rPr>
              <a:t>such as:</a:t>
            </a:r>
          </a:p>
          <a:p>
            <a:r>
              <a:rPr lang="en-US" sz="2300" dirty="0" smtClean="0">
                <a:solidFill>
                  <a:srgbClr val="000000"/>
                </a:solidFill>
              </a:rPr>
              <a:t>Origin </a:t>
            </a:r>
            <a:r>
              <a:rPr lang="en-US" sz="2300" dirty="0">
                <a:solidFill>
                  <a:srgbClr val="000000"/>
                </a:solidFill>
              </a:rPr>
              <a:t>of the problem, </a:t>
            </a:r>
            <a:endParaRPr lang="en-US" sz="2300" dirty="0" smtClean="0">
              <a:solidFill>
                <a:srgbClr val="000000"/>
              </a:solidFill>
            </a:endParaRPr>
          </a:p>
          <a:p>
            <a:r>
              <a:rPr lang="en-US" sz="2300" dirty="0" smtClean="0">
                <a:solidFill>
                  <a:srgbClr val="000000"/>
                </a:solidFill>
              </a:rPr>
              <a:t>what </a:t>
            </a:r>
            <a:r>
              <a:rPr lang="en-US" sz="2300" dirty="0">
                <a:solidFill>
                  <a:srgbClr val="000000"/>
                </a:solidFill>
              </a:rPr>
              <a:t>part of operation is affected, </a:t>
            </a:r>
            <a:endParaRPr lang="en-US" sz="2300" dirty="0" smtClean="0">
              <a:solidFill>
                <a:srgbClr val="000000"/>
              </a:solidFill>
            </a:endParaRPr>
          </a:p>
          <a:p>
            <a:r>
              <a:rPr lang="en-US" sz="2300" dirty="0" smtClean="0">
                <a:solidFill>
                  <a:srgbClr val="000000"/>
                </a:solidFill>
              </a:rPr>
              <a:t>what </a:t>
            </a:r>
            <a:r>
              <a:rPr lang="en-US" sz="2300" dirty="0">
                <a:solidFill>
                  <a:srgbClr val="000000"/>
                </a:solidFill>
              </a:rPr>
              <a:t>units and personalities are involved, </a:t>
            </a:r>
            <a:endParaRPr lang="en-US" sz="2300" dirty="0" smtClean="0">
              <a:solidFill>
                <a:srgbClr val="000000"/>
              </a:solidFill>
            </a:endParaRPr>
          </a:p>
          <a:p>
            <a:r>
              <a:rPr lang="en-US" sz="2300" dirty="0" smtClean="0">
                <a:solidFill>
                  <a:srgbClr val="000000"/>
                </a:solidFill>
              </a:rPr>
              <a:t>who </a:t>
            </a:r>
            <a:r>
              <a:rPr lang="en-US" sz="2300" dirty="0">
                <a:solidFill>
                  <a:srgbClr val="000000"/>
                </a:solidFill>
              </a:rPr>
              <a:t>can help solving this issue, </a:t>
            </a:r>
            <a:endParaRPr lang="en-US" sz="2300" dirty="0" smtClean="0">
              <a:solidFill>
                <a:srgbClr val="000000"/>
              </a:solidFill>
            </a:endParaRPr>
          </a:p>
          <a:p>
            <a:r>
              <a:rPr lang="en-US" sz="2300" dirty="0" smtClean="0">
                <a:solidFill>
                  <a:srgbClr val="000000"/>
                </a:solidFill>
              </a:rPr>
              <a:t>how </a:t>
            </a:r>
            <a:r>
              <a:rPr lang="en-US" sz="2300" dirty="0">
                <a:solidFill>
                  <a:srgbClr val="000000"/>
                </a:solidFill>
              </a:rPr>
              <a:t>extensive is the problem in terms of its impact to productivity, </a:t>
            </a:r>
            <a:endParaRPr lang="en-US" sz="2300" dirty="0" smtClean="0">
              <a:solidFill>
                <a:srgbClr val="000000"/>
              </a:solidFill>
            </a:endParaRPr>
          </a:p>
          <a:p>
            <a:r>
              <a:rPr lang="en-US" sz="2300" dirty="0" smtClean="0">
                <a:solidFill>
                  <a:srgbClr val="000000"/>
                </a:solidFill>
              </a:rPr>
              <a:t>and </a:t>
            </a:r>
            <a:r>
              <a:rPr lang="en-US" sz="2300" dirty="0">
                <a:solidFill>
                  <a:srgbClr val="000000"/>
                </a:solidFill>
              </a:rPr>
              <a:t>other information needed to make a rational decision.</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08691563"/>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1"/>
            <a:ext cx="8291513" cy="4175993"/>
          </a:xfrm>
        </p:spPr>
        <p:txBody>
          <a:bodyPr/>
          <a:lstStyle/>
          <a:p>
            <a:r>
              <a:rPr lang="en-US" sz="2300" dirty="0">
                <a:solidFill>
                  <a:srgbClr val="000000"/>
                </a:solidFill>
              </a:rPr>
              <a:t>In other words, Directing aims at preserving a general order and harmony in the operation of the bureaucratic machine. </a:t>
            </a:r>
          </a:p>
          <a:p>
            <a:r>
              <a:rPr lang="en-US" sz="2300" dirty="0">
                <a:solidFill>
                  <a:srgbClr val="000000"/>
                </a:solidFill>
              </a:rPr>
              <a:t>The bureaucratic machine is steered to the “right direction” of implementing the operational plan that operationalize the strategies envisions in the strategic plan. </a:t>
            </a: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25270877"/>
      </p:ext>
    </p:extLst>
  </p:cSld>
  <p:clrMapOvr>
    <a:masterClrMapping/>
  </p:clrMapOvr>
  <p:transition>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normAutofit/>
          </a:bodyPr>
          <a:lstStyle/>
          <a:p>
            <a:r>
              <a:rPr lang="en-US" sz="2300" dirty="0">
                <a:solidFill>
                  <a:srgbClr val="000000"/>
                </a:solidFill>
              </a:rPr>
              <a:t>Step 3. Enumerate alternatives in resolving the issue: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some cases the alternatives are confined to a two-way approach such as to do or not to do, approve or disapprove, or accept or reject</a:t>
            </a:r>
            <a:r>
              <a:rPr lang="en-US" sz="2300" dirty="0" smtClean="0">
                <a:solidFill>
                  <a:srgbClr val="000000"/>
                </a:solidFill>
              </a:rPr>
              <a:t>.</a:t>
            </a:r>
          </a:p>
          <a:p>
            <a:r>
              <a:rPr lang="en-US" sz="2300" dirty="0" smtClean="0">
                <a:solidFill>
                  <a:srgbClr val="000000"/>
                </a:solidFill>
              </a:rPr>
              <a:t>In other </a:t>
            </a:r>
            <a:r>
              <a:rPr lang="en-US" sz="2300" dirty="0">
                <a:solidFill>
                  <a:srgbClr val="000000"/>
                </a:solidFill>
              </a:rPr>
              <a:t>cases the enumeration of alternatives could extend beyond the two-way model. </a:t>
            </a:r>
            <a:endParaRPr lang="en-US" sz="2300" dirty="0" smtClean="0">
              <a:solidFill>
                <a:srgbClr val="000000"/>
              </a:solidFill>
            </a:endParaRPr>
          </a:p>
          <a:p>
            <a:r>
              <a:rPr lang="en-US" sz="2300" dirty="0" smtClean="0">
                <a:solidFill>
                  <a:srgbClr val="000000"/>
                </a:solidFill>
              </a:rPr>
              <a:t>This </a:t>
            </a:r>
            <a:r>
              <a:rPr lang="en-US" sz="2300" dirty="0">
                <a:solidFill>
                  <a:srgbClr val="000000"/>
                </a:solidFill>
              </a:rPr>
              <a:t>is mostly done in cases where the evaluation criteria to be use are quantified. </a:t>
            </a:r>
            <a:endParaRPr lang="en-US" sz="2300" dirty="0" smtClean="0">
              <a:solidFill>
                <a:srgbClr val="000000"/>
              </a:solidFill>
            </a:endParaRPr>
          </a:p>
          <a:p>
            <a:pPr marL="0" indent="0">
              <a:buNone/>
            </a:pPr>
            <a:endParaRPr lang="en-US" sz="2300"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990197996"/>
      </p:ext>
    </p:extLst>
  </p:cSld>
  <p:clrMapOvr>
    <a:masterClrMapping/>
  </p:clrMapOvr>
  <p:transition>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8819"/>
            <a:ext cx="8291513" cy="4284005"/>
          </a:xfrm>
        </p:spPr>
        <p:txBody>
          <a:bodyPr>
            <a:normAutofit/>
          </a:bodyPr>
          <a:lstStyle/>
          <a:p>
            <a:r>
              <a:rPr lang="en-US" sz="2300" dirty="0">
                <a:solidFill>
                  <a:srgbClr val="000000"/>
                </a:solidFill>
              </a:rPr>
              <a:t>In quantified evaluation criteria there is a discreet range of values (from highest to lowest or from lowest to highest) where the decision is based. </a:t>
            </a:r>
          </a:p>
          <a:p>
            <a:r>
              <a:rPr lang="en-US" sz="2300" dirty="0">
                <a:solidFill>
                  <a:srgbClr val="000000"/>
                </a:solidFill>
              </a:rPr>
              <a:t>The issue oriented format normally use the two-way approach.</a:t>
            </a:r>
          </a:p>
          <a:p>
            <a:endParaRPr lang="en-US" sz="23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225207995"/>
      </p:ext>
    </p:extLst>
  </p:cSld>
  <p:clrMapOvr>
    <a:masterClrMapping/>
  </p:clrMapOvr>
  <p:transition>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813"/>
            <a:ext cx="8291513" cy="4356012"/>
          </a:xfrm>
        </p:spPr>
        <p:txBody>
          <a:bodyPr>
            <a:normAutofit/>
          </a:bodyPr>
          <a:lstStyle/>
          <a:p>
            <a:r>
              <a:rPr lang="en-US" sz="2300" dirty="0">
                <a:solidFill>
                  <a:srgbClr val="000000"/>
                </a:solidFill>
              </a:rPr>
              <a:t>Step 4: Determine evaluation criterion or criteria: </a:t>
            </a:r>
            <a:endParaRPr lang="en-US" sz="2300" dirty="0" smtClean="0">
              <a:solidFill>
                <a:srgbClr val="000000"/>
              </a:solidFill>
            </a:endParaRPr>
          </a:p>
          <a:p>
            <a:r>
              <a:rPr lang="en-US" sz="2300" dirty="0" smtClean="0">
                <a:solidFill>
                  <a:srgbClr val="000000"/>
                </a:solidFill>
              </a:rPr>
              <a:t>Again</a:t>
            </a:r>
            <a:r>
              <a:rPr lang="en-US" sz="2300" dirty="0">
                <a:solidFill>
                  <a:srgbClr val="000000"/>
                </a:solidFill>
              </a:rPr>
              <a:t>, evaluation criterion or criteria may be in the form of established guidelines, </a:t>
            </a:r>
            <a:endParaRPr lang="en-US" sz="2300" dirty="0" smtClean="0">
              <a:solidFill>
                <a:srgbClr val="000000"/>
              </a:solidFill>
            </a:endParaRPr>
          </a:p>
          <a:p>
            <a:r>
              <a:rPr lang="en-US" sz="2300" dirty="0" smtClean="0">
                <a:solidFill>
                  <a:srgbClr val="000000"/>
                </a:solidFill>
              </a:rPr>
              <a:t>rules </a:t>
            </a:r>
            <a:r>
              <a:rPr lang="en-US" sz="2300" dirty="0">
                <a:solidFill>
                  <a:srgbClr val="000000"/>
                </a:solidFill>
              </a:rPr>
              <a:t>and regulations of the organization, </a:t>
            </a:r>
            <a:endParaRPr lang="en-US" sz="2300" dirty="0" smtClean="0">
              <a:solidFill>
                <a:srgbClr val="000000"/>
              </a:solidFill>
            </a:endParaRPr>
          </a:p>
          <a:p>
            <a:r>
              <a:rPr lang="en-US" sz="2300" dirty="0" smtClean="0">
                <a:solidFill>
                  <a:srgbClr val="000000"/>
                </a:solidFill>
              </a:rPr>
              <a:t>maximizing </a:t>
            </a:r>
            <a:r>
              <a:rPr lang="en-US" sz="2300" dirty="0">
                <a:solidFill>
                  <a:srgbClr val="000000"/>
                </a:solidFill>
              </a:rPr>
              <a:t>benefits or minimizing cost from financial transactions and investments, </a:t>
            </a:r>
            <a:endParaRPr lang="en-US" sz="2300" dirty="0" smtClean="0">
              <a:solidFill>
                <a:srgbClr val="000000"/>
              </a:solidFill>
            </a:endParaRPr>
          </a:p>
          <a:p>
            <a:r>
              <a:rPr lang="en-US" sz="2300" dirty="0" smtClean="0">
                <a:solidFill>
                  <a:srgbClr val="000000"/>
                </a:solidFill>
              </a:rPr>
              <a:t>achieving </a:t>
            </a:r>
            <a:r>
              <a:rPr lang="en-US" sz="2300" dirty="0">
                <a:solidFill>
                  <a:srgbClr val="000000"/>
                </a:solidFill>
              </a:rPr>
              <a:t>efficiency in the operation of the organization, and selecting or changing strategies. </a:t>
            </a:r>
          </a:p>
          <a:p>
            <a:endParaRPr lang="en-US" sz="20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534616076"/>
      </p:ext>
    </p:extLst>
  </p:cSld>
  <p:clrMapOvr>
    <a:masterClrMapping/>
  </p:clrMapOvr>
  <p:transition>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lstStyle/>
          <a:p>
            <a:r>
              <a:rPr lang="en-US" sz="2300" dirty="0">
                <a:solidFill>
                  <a:srgbClr val="000000"/>
                </a:solidFill>
              </a:rPr>
              <a:t>Step 5: Make the decision or recommendation: </a:t>
            </a:r>
            <a:endParaRPr lang="en-US" sz="2300" dirty="0" smtClean="0">
              <a:solidFill>
                <a:srgbClr val="000000"/>
              </a:solidFill>
            </a:endParaRPr>
          </a:p>
          <a:p>
            <a:r>
              <a:rPr lang="en-US" sz="2300" dirty="0" smtClean="0">
                <a:solidFill>
                  <a:srgbClr val="000000"/>
                </a:solidFill>
              </a:rPr>
              <a:t>Again</a:t>
            </a:r>
            <a:r>
              <a:rPr lang="en-US" sz="2300" dirty="0">
                <a:solidFill>
                  <a:srgbClr val="000000"/>
                </a:solidFill>
              </a:rPr>
              <a:t>, only people with competent authority can make decisions for the organization. </a:t>
            </a:r>
            <a:endParaRPr lang="en-US" sz="2300" dirty="0" smtClean="0">
              <a:solidFill>
                <a:srgbClr val="000000"/>
              </a:solidFill>
            </a:endParaRPr>
          </a:p>
          <a:p>
            <a:r>
              <a:rPr lang="en-US" sz="2300" dirty="0" smtClean="0">
                <a:solidFill>
                  <a:srgbClr val="000000"/>
                </a:solidFill>
              </a:rPr>
              <a:t>These </a:t>
            </a:r>
            <a:r>
              <a:rPr lang="en-US" sz="2300" dirty="0">
                <a:solidFill>
                  <a:srgbClr val="000000"/>
                </a:solidFill>
              </a:rPr>
              <a:t>people have the ability and administrative authority to commit organizational resources. </a:t>
            </a:r>
            <a:endParaRPr lang="en-US" sz="2300" dirty="0" smtClean="0">
              <a:solidFill>
                <a:srgbClr val="000000"/>
              </a:solidFill>
            </a:endParaRPr>
          </a:p>
          <a:p>
            <a:r>
              <a:rPr lang="en-US" sz="2300" dirty="0" smtClean="0">
                <a:solidFill>
                  <a:srgbClr val="000000"/>
                </a:solidFill>
              </a:rPr>
              <a:t>Decisions </a:t>
            </a:r>
            <a:r>
              <a:rPr lang="en-US" sz="2300" dirty="0">
                <a:solidFill>
                  <a:srgbClr val="000000"/>
                </a:solidFill>
              </a:rPr>
              <a:t>imply commitment of resources or the actions cannot be carried out. </a:t>
            </a:r>
          </a:p>
          <a:p>
            <a:r>
              <a:rPr lang="en-US" sz="2300" dirty="0">
                <a:solidFill>
                  <a:srgbClr val="000000"/>
                </a:solidFill>
              </a:rPr>
              <a:t>One will notice that the goal setting format and the issue oriented format are very similar.</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60688147"/>
      </p:ext>
    </p:extLst>
  </p:cSld>
  <p:clrMapOvr>
    <a:masterClrMapping/>
  </p:clrMapOvr>
  <p:transition>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rmAutofit/>
          </a:bodyPr>
          <a:lstStyle/>
          <a:p>
            <a:pPr>
              <a:buNone/>
            </a:pPr>
            <a:r>
              <a:rPr lang="en-US" sz="2500" dirty="0" smtClean="0">
                <a:solidFill>
                  <a:srgbClr val="000000"/>
                </a:solidFill>
              </a:rPr>
              <a:t>LEADERSHIP</a:t>
            </a:r>
            <a:endParaRPr lang="en-US" sz="2500" dirty="0">
              <a:solidFill>
                <a:srgbClr val="000000"/>
              </a:solidFill>
            </a:endParaRPr>
          </a:p>
          <a:p>
            <a:r>
              <a:rPr lang="en-US" sz="2300" dirty="0">
                <a:solidFill>
                  <a:srgbClr val="000000"/>
                </a:solidFill>
              </a:rPr>
              <a:t>Another important component of Directing in the POSDCORB is leadership</a:t>
            </a:r>
            <a:r>
              <a:rPr lang="en-US" sz="2300" dirty="0" smtClean="0">
                <a:solidFill>
                  <a:srgbClr val="000000"/>
                </a:solidFill>
              </a:rPr>
              <a:t>.</a:t>
            </a:r>
          </a:p>
          <a:p>
            <a:r>
              <a:rPr lang="en-US" sz="2300" dirty="0" smtClean="0">
                <a:solidFill>
                  <a:srgbClr val="000000"/>
                </a:solidFill>
              </a:rPr>
              <a:t>In </a:t>
            </a:r>
            <a:r>
              <a:rPr lang="en-US" sz="2300" dirty="0">
                <a:solidFill>
                  <a:srgbClr val="000000"/>
                </a:solidFill>
              </a:rPr>
              <a:t>this regard leadership means administrative leadership and supervision. </a:t>
            </a:r>
            <a:endParaRPr lang="en-US" sz="2300" dirty="0" smtClean="0">
              <a:solidFill>
                <a:srgbClr val="000000"/>
              </a:solidFill>
            </a:endParaRPr>
          </a:p>
          <a:p>
            <a:r>
              <a:rPr lang="en-US" sz="2300" dirty="0" smtClean="0">
                <a:solidFill>
                  <a:srgbClr val="000000"/>
                </a:solidFill>
              </a:rPr>
              <a:t>It </a:t>
            </a:r>
            <a:r>
              <a:rPr lang="en-US" sz="2300" dirty="0">
                <a:solidFill>
                  <a:srgbClr val="000000"/>
                </a:solidFill>
              </a:rPr>
              <a:t>does not necessarily include other forms of leadership because of </a:t>
            </a:r>
            <a:r>
              <a:rPr lang="en-US" sz="2300" dirty="0" smtClean="0">
                <a:solidFill>
                  <a:srgbClr val="000000"/>
                </a:solidFill>
              </a:rPr>
              <a:t>charisma</a:t>
            </a:r>
            <a:endParaRPr lang="en-US" sz="2300" dirty="0" smtClean="0">
              <a:solidFill>
                <a:srgbClr val="000000"/>
              </a:solidFill>
            </a:endParaRPr>
          </a:p>
          <a:p>
            <a:endParaRPr lang="en-US" sz="2000" dirty="0">
              <a:solidFill>
                <a:srgbClr val="000000"/>
              </a:solidFill>
            </a:endParaRPr>
          </a:p>
          <a:p>
            <a:endParaRPr lang="en-US" sz="2000" dirty="0">
              <a:solidFill>
                <a:srgbClr val="000000"/>
              </a:solidFill>
            </a:endParaRP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79648287"/>
      </p:ext>
    </p:extLst>
  </p:cSld>
  <p:clrMapOvr>
    <a:masterClrMapping/>
  </p:clrMapOvr>
  <p:transition>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72815"/>
            <a:ext cx="8291513" cy="4320009"/>
          </a:xfrm>
        </p:spPr>
        <p:txBody>
          <a:bodyPr>
            <a:normAutofit/>
          </a:bodyPr>
          <a:lstStyle/>
          <a:p>
            <a:pPr>
              <a:buNone/>
            </a:pPr>
            <a:r>
              <a:rPr lang="en-US" sz="2500" dirty="0" smtClean="0">
                <a:solidFill>
                  <a:srgbClr val="000000"/>
                </a:solidFill>
              </a:rPr>
              <a:t>LEADERSHIP…..</a:t>
            </a:r>
          </a:p>
          <a:p>
            <a:r>
              <a:rPr lang="en-US" sz="2400" dirty="0" smtClean="0">
                <a:solidFill>
                  <a:srgbClr val="000000"/>
                </a:solidFill>
              </a:rPr>
              <a:t>influential </a:t>
            </a:r>
            <a:r>
              <a:rPr lang="en-US" sz="2400" dirty="0">
                <a:solidFill>
                  <a:srgbClr val="000000"/>
                </a:solidFill>
              </a:rPr>
              <a:t>leadership due to political and economic power, </a:t>
            </a:r>
          </a:p>
          <a:p>
            <a:r>
              <a:rPr lang="en-US" sz="2400" dirty="0">
                <a:solidFill>
                  <a:srgbClr val="000000"/>
                </a:solidFill>
              </a:rPr>
              <a:t>leadership because of notable accomplishments in society, </a:t>
            </a:r>
          </a:p>
          <a:p>
            <a:r>
              <a:rPr lang="en-US" sz="2400" dirty="0">
                <a:solidFill>
                  <a:srgbClr val="000000"/>
                </a:solidFill>
              </a:rPr>
              <a:t>leadership among groups with similar interests such as political parties, interest groups, and other similar groups</a:t>
            </a:r>
          </a:p>
        </p:txBody>
      </p:sp>
      <p:sp>
        <p:nvSpPr>
          <p:cNvPr id="4" name="Rectangle 3"/>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986577967"/>
      </p:ext>
    </p:extLst>
  </p:cSld>
  <p:clrMapOvr>
    <a:masterClrMapping/>
  </p:clrMapOvr>
  <p:transition>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rmAutofit/>
          </a:bodyPr>
          <a:lstStyle/>
          <a:p>
            <a:r>
              <a:rPr lang="en-US" sz="2200" dirty="0">
                <a:solidFill>
                  <a:srgbClr val="000000"/>
                </a:solidFill>
              </a:rPr>
              <a:t>Administrative leadership and supervision is inherent in organizational set up to preserve unity of command. </a:t>
            </a:r>
            <a:endParaRPr lang="en-US" sz="2200" dirty="0" smtClean="0">
              <a:solidFill>
                <a:srgbClr val="000000"/>
              </a:solidFill>
            </a:endParaRPr>
          </a:p>
          <a:p>
            <a:r>
              <a:rPr lang="en-US" sz="2200" dirty="0" smtClean="0">
                <a:solidFill>
                  <a:srgbClr val="000000"/>
                </a:solidFill>
              </a:rPr>
              <a:t>In </a:t>
            </a:r>
            <a:r>
              <a:rPr lang="en-US" sz="2200" dirty="0">
                <a:solidFill>
                  <a:srgbClr val="000000"/>
                </a:solidFill>
              </a:rPr>
              <a:t>this context the executives are seen as leading the organization to the implementation of the operational plan. </a:t>
            </a:r>
            <a:endParaRPr lang="en-US" sz="2200" dirty="0" smtClean="0">
              <a:solidFill>
                <a:srgbClr val="000000"/>
              </a:solidFill>
            </a:endParaRPr>
          </a:p>
          <a:p>
            <a:r>
              <a:rPr lang="en-US" sz="2200" dirty="0" smtClean="0">
                <a:solidFill>
                  <a:srgbClr val="000000"/>
                </a:solidFill>
              </a:rPr>
              <a:t>In </a:t>
            </a:r>
            <a:r>
              <a:rPr lang="en-US" sz="2200" dirty="0">
                <a:solidFill>
                  <a:srgbClr val="000000"/>
                </a:solidFill>
              </a:rPr>
              <a:t>his function as a leader the executive has the administrative power to supervise his subordinates to ensure that they doing their assigned jobs and roles in the implementation of the operational plan.</a:t>
            </a:r>
          </a:p>
          <a:p>
            <a:pPr marL="0" indent="0">
              <a:buNone/>
            </a:pPr>
            <a:endParaRPr lang="en-US" sz="22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136521556"/>
      </p:ext>
    </p:extLst>
  </p:cSld>
  <p:clrMapOvr>
    <a:masterClrMapping/>
  </p:clrMapOvr>
  <p:transition>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2500" dirty="0">
                <a:solidFill>
                  <a:srgbClr val="002060"/>
                </a:solidFill>
              </a:rPr>
              <a:t>CONCEPT OF </a:t>
            </a:r>
            <a:r>
              <a:rPr lang="en-US" sz="2500" dirty="0" smtClean="0">
                <a:solidFill>
                  <a:srgbClr val="002060"/>
                </a:solidFill>
              </a:rPr>
              <a:t>LEADERSHIP</a:t>
            </a:r>
            <a:endParaRPr lang="en-US" sz="2500" dirty="0">
              <a:solidFill>
                <a:srgbClr val="002060"/>
              </a:solidFill>
            </a:endParaRPr>
          </a:p>
          <a:p>
            <a:pPr lvl="0"/>
            <a:r>
              <a:rPr lang="en-US" sz="2300" dirty="0">
                <a:solidFill>
                  <a:srgbClr val="002060"/>
                </a:solidFill>
              </a:rPr>
              <a:t>A leader is somebody who can exert influence and power to get a job done</a:t>
            </a:r>
          </a:p>
          <a:p>
            <a:pPr lvl="0"/>
            <a:r>
              <a:rPr lang="en-US" sz="2300" dirty="0">
                <a:solidFill>
                  <a:srgbClr val="002060"/>
                </a:solidFill>
              </a:rPr>
              <a:t>Leadership involves the exercise of authority identified with legal and administrative arrangement</a:t>
            </a:r>
          </a:p>
          <a:p>
            <a:pPr lvl="0"/>
            <a:r>
              <a:rPr lang="en-US" sz="2300" dirty="0">
                <a:solidFill>
                  <a:srgbClr val="002060"/>
                </a:solidFill>
              </a:rPr>
              <a:t>A leader is vested with administrative powers to make decisions and issue orders to his subordinates</a:t>
            </a:r>
          </a:p>
          <a:p>
            <a:pPr lvl="0"/>
            <a:r>
              <a:rPr lang="en-US" sz="2300" dirty="0">
                <a:solidFill>
                  <a:srgbClr val="002060"/>
                </a:solidFill>
              </a:rPr>
              <a:t>Even when a leader delegates the authority to decide on certain matters, the responsibility remains on the leader</a:t>
            </a:r>
          </a:p>
          <a:p>
            <a:r>
              <a:rPr lang="en-US" sz="2300" dirty="0">
                <a:solidFill>
                  <a:srgbClr val="002060"/>
                </a:solidFill>
              </a:rPr>
              <a:t>In management, authority can be delegated but not responsibility</a:t>
            </a:r>
          </a:p>
        </p:txBody>
      </p:sp>
    </p:spTree>
    <p:extLst>
      <p:ext uri="{BB962C8B-B14F-4D97-AF65-F5344CB8AC3E}">
        <p14:creationId xmlns:p14="http://schemas.microsoft.com/office/powerpoint/2010/main" xmlns="" val="88945888"/>
      </p:ext>
    </p:extLst>
  </p:cSld>
  <p:clrMapOvr>
    <a:masterClrMapping/>
  </p:clrMapOvr>
  <p:transition>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28799"/>
            <a:ext cx="8291513" cy="4464025"/>
          </a:xfrm>
        </p:spPr>
        <p:txBody>
          <a:bodyPr/>
          <a:lstStyle/>
          <a:p>
            <a:pPr marL="0" indent="0">
              <a:buNone/>
            </a:pPr>
            <a:r>
              <a:rPr lang="en-US" sz="2500" dirty="0">
                <a:solidFill>
                  <a:srgbClr val="000000"/>
                </a:solidFill>
              </a:rPr>
              <a:t>DELEGATION AND </a:t>
            </a:r>
            <a:r>
              <a:rPr lang="en-US" sz="2500" dirty="0" smtClean="0">
                <a:solidFill>
                  <a:srgbClr val="000000"/>
                </a:solidFill>
              </a:rPr>
              <a:t>CONSULTATION</a:t>
            </a:r>
            <a:endParaRPr lang="en-US" sz="2500" dirty="0">
              <a:solidFill>
                <a:srgbClr val="000000"/>
              </a:solidFill>
            </a:endParaRPr>
          </a:p>
          <a:p>
            <a:pPr lvl="0"/>
            <a:r>
              <a:rPr lang="en-US" sz="2200" dirty="0">
                <a:solidFill>
                  <a:srgbClr val="000000"/>
                </a:solidFill>
              </a:rPr>
              <a:t>Delegation is within the power of a leader</a:t>
            </a:r>
          </a:p>
          <a:p>
            <a:pPr lvl="0"/>
            <a:r>
              <a:rPr lang="en-US" sz="2200" dirty="0">
                <a:solidFill>
                  <a:srgbClr val="000000"/>
                </a:solidFill>
              </a:rPr>
              <a:t>Delegation is a process of giving authority to the a subordinate to make decision on certain area of management</a:t>
            </a:r>
          </a:p>
          <a:p>
            <a:pPr lvl="0"/>
            <a:r>
              <a:rPr lang="en-US" sz="2200" dirty="0">
                <a:solidFill>
                  <a:srgbClr val="000000"/>
                </a:solidFill>
              </a:rPr>
              <a:t>Consultation is the process of asking subordinates about his opinion on a pending decision.</a:t>
            </a:r>
          </a:p>
          <a:p>
            <a:pPr lvl="0"/>
            <a:r>
              <a:rPr lang="en-US" sz="2200" dirty="0">
                <a:solidFill>
                  <a:srgbClr val="000000"/>
                </a:solidFill>
              </a:rPr>
              <a:t>In the case of consultation, it is the leader who will ultimately decide.</a:t>
            </a:r>
          </a:p>
          <a:p>
            <a:pPr lvl="0"/>
            <a:r>
              <a:rPr lang="en-US" sz="2200" dirty="0">
                <a:solidFill>
                  <a:srgbClr val="000000"/>
                </a:solidFill>
              </a:rPr>
              <a:t>This is known as “Shared Leadership”</a:t>
            </a: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421616425"/>
      </p:ext>
    </p:extLst>
  </p:cSld>
  <p:clrMapOvr>
    <a:masterClrMapping/>
  </p:clrMapOvr>
  <p:transition>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811"/>
            <a:ext cx="8291513" cy="4356013"/>
          </a:xfrm>
        </p:spPr>
        <p:txBody>
          <a:bodyPr>
            <a:normAutofit/>
          </a:bodyPr>
          <a:lstStyle/>
          <a:p>
            <a:pPr>
              <a:buNone/>
            </a:pPr>
            <a:r>
              <a:rPr lang="en-US" sz="2200" dirty="0">
                <a:solidFill>
                  <a:srgbClr val="000000"/>
                </a:solidFill>
              </a:rPr>
              <a:t>STYLES OF </a:t>
            </a:r>
            <a:r>
              <a:rPr lang="en-US" sz="2200" dirty="0" smtClean="0">
                <a:solidFill>
                  <a:srgbClr val="000000"/>
                </a:solidFill>
              </a:rPr>
              <a:t>LEADERSHIP</a:t>
            </a:r>
            <a:endParaRPr lang="en-US" sz="2200" dirty="0">
              <a:solidFill>
                <a:srgbClr val="000000"/>
              </a:solidFill>
            </a:endParaRPr>
          </a:p>
          <a:p>
            <a:pPr lvl="0"/>
            <a:r>
              <a:rPr lang="en-US" sz="2200" dirty="0">
                <a:solidFill>
                  <a:srgbClr val="000000"/>
                </a:solidFill>
              </a:rPr>
              <a:t>Managers differ in their leadership styles</a:t>
            </a:r>
          </a:p>
          <a:p>
            <a:pPr lvl="0"/>
            <a:r>
              <a:rPr lang="en-US" sz="2200" dirty="0">
                <a:solidFill>
                  <a:srgbClr val="000000"/>
                </a:solidFill>
              </a:rPr>
              <a:t>Some would stick to the book by exhorting their subordinates about their authority and claim all the credits and assume all responsibility</a:t>
            </a:r>
          </a:p>
          <a:p>
            <a:pPr lvl="0"/>
            <a:r>
              <a:rPr lang="en-US" sz="2200" dirty="0">
                <a:solidFill>
                  <a:srgbClr val="000000"/>
                </a:solidFill>
              </a:rPr>
              <a:t>Some will share their leadership with their subordinates and share credits with them but also assume all responsibility</a:t>
            </a:r>
          </a:p>
          <a:p>
            <a:pPr lvl="0"/>
            <a:r>
              <a:rPr lang="en-US" sz="2200" dirty="0">
                <a:solidFill>
                  <a:srgbClr val="000000"/>
                </a:solidFill>
              </a:rPr>
              <a:t>Blaming subordinates on failures is a miscarriage of leadership</a:t>
            </a:r>
          </a:p>
          <a:p>
            <a:endParaRPr lang="en-US" sz="2000"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2286692356"/>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rmAutofit/>
          </a:bodyPr>
          <a:lstStyle/>
          <a:p>
            <a:r>
              <a:rPr lang="en-US" sz="2300" dirty="0">
                <a:solidFill>
                  <a:srgbClr val="000000"/>
                </a:solidFill>
              </a:rPr>
              <a:t>Instead of picturing the whole organization as a bureaucratic machine being steered by the executive, many management experts picture the whole organization as an orchestra being conducted by the executive. </a:t>
            </a:r>
            <a:endParaRPr lang="en-US" sz="2300" dirty="0" smtClean="0">
              <a:solidFill>
                <a:srgbClr val="000000"/>
              </a:solidFill>
            </a:endParaRPr>
          </a:p>
          <a:p>
            <a:r>
              <a:rPr lang="en-US" sz="2300" dirty="0" smtClean="0">
                <a:solidFill>
                  <a:srgbClr val="000000"/>
                </a:solidFill>
              </a:rPr>
              <a:t>In </a:t>
            </a:r>
            <a:r>
              <a:rPr lang="en-US" sz="2300" dirty="0">
                <a:solidFill>
                  <a:srgbClr val="000000"/>
                </a:solidFill>
              </a:rPr>
              <a:t>this picture the executive composed the music (operational plan) and conducts the orchestra to play the music. </a:t>
            </a:r>
            <a:endParaRPr lang="en-US" sz="2300" dirty="0" smtClean="0">
              <a:solidFill>
                <a:srgbClr val="000000"/>
              </a:solidFill>
            </a:endParaRP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833985383"/>
      </p:ext>
    </p:extLst>
  </p:cSld>
  <p:clrMapOvr>
    <a:masterClrMapping/>
  </p:clrMapOvr>
  <p:transition>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36811"/>
            <a:ext cx="8291513" cy="4356013"/>
          </a:xfrm>
        </p:spPr>
        <p:txBody>
          <a:bodyPr>
            <a:normAutofit/>
          </a:bodyPr>
          <a:lstStyle/>
          <a:p>
            <a:pPr>
              <a:buNone/>
            </a:pPr>
            <a:r>
              <a:rPr lang="en-US" sz="2500" dirty="0" smtClean="0">
                <a:solidFill>
                  <a:srgbClr val="002060"/>
                </a:solidFill>
              </a:rPr>
              <a:t>CONCEPT </a:t>
            </a:r>
            <a:r>
              <a:rPr lang="en-US" sz="2500" dirty="0">
                <a:solidFill>
                  <a:srgbClr val="002060"/>
                </a:solidFill>
              </a:rPr>
              <a:t>OF </a:t>
            </a:r>
            <a:r>
              <a:rPr lang="en-US" sz="2500" dirty="0" smtClean="0">
                <a:solidFill>
                  <a:srgbClr val="002060"/>
                </a:solidFill>
              </a:rPr>
              <a:t>SUPERVISION</a:t>
            </a:r>
            <a:endParaRPr lang="en-US" sz="2500" dirty="0">
              <a:solidFill>
                <a:srgbClr val="002060"/>
              </a:solidFill>
            </a:endParaRPr>
          </a:p>
          <a:p>
            <a:pPr lvl="0"/>
            <a:r>
              <a:rPr lang="en-US" sz="2300" dirty="0">
                <a:solidFill>
                  <a:srgbClr val="002060"/>
                </a:solidFill>
              </a:rPr>
              <a:t>Supervision is the process of overseeing the implementation of policies, guidelines, orders, and general strategy for management.</a:t>
            </a:r>
          </a:p>
          <a:p>
            <a:pPr lvl="0"/>
            <a:r>
              <a:rPr lang="en-US" sz="2300" dirty="0">
                <a:solidFill>
                  <a:srgbClr val="002060"/>
                </a:solidFill>
              </a:rPr>
              <a:t>The supervisor is expected to set the general guidelines of operation and see to it that the supervisees stick to the guidelines and procedures</a:t>
            </a:r>
          </a:p>
          <a:p>
            <a:pPr lvl="0"/>
            <a:r>
              <a:rPr lang="en-US" sz="2300" dirty="0">
                <a:solidFill>
                  <a:srgbClr val="002060"/>
                </a:solidFill>
              </a:rPr>
              <a:t>This is important in all organizations since their operation involves bureaucratic procedures</a:t>
            </a:r>
          </a:p>
          <a:p>
            <a:pPr lvl="0"/>
            <a:r>
              <a:rPr lang="en-US" sz="2300" dirty="0">
                <a:solidFill>
                  <a:srgbClr val="002060"/>
                </a:solidFill>
              </a:rPr>
              <a:t>Supervisors are also expected to equip the supervisees with adequate knowledge and skills to carry out their </a:t>
            </a:r>
            <a:r>
              <a:rPr lang="en-US" sz="2300" dirty="0" smtClean="0">
                <a:solidFill>
                  <a:srgbClr val="002060"/>
                </a:solidFill>
              </a:rPr>
              <a:t>functions</a:t>
            </a:r>
            <a:endParaRPr lang="en-US" sz="2300" dirty="0">
              <a:solidFill>
                <a:srgbClr val="002060"/>
              </a:solidFill>
            </a:endParaRPr>
          </a:p>
          <a:p>
            <a:endParaRPr lang="en-US" sz="2300" dirty="0">
              <a:solidFill>
                <a:srgbClr val="00206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484613547"/>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lstStyle/>
          <a:p>
            <a:r>
              <a:rPr lang="en-US" sz="2300" dirty="0">
                <a:solidFill>
                  <a:srgbClr val="000000"/>
                </a:solidFill>
              </a:rPr>
              <a:t>Every unit and position in the organizational chart should play the same tune. Those out of tune will be enjoined to calibrate their instruments and adjust their musical notes.</a:t>
            </a:r>
          </a:p>
          <a:p>
            <a:r>
              <a:rPr lang="en-US" sz="2300" dirty="0">
                <a:solidFill>
                  <a:srgbClr val="000000"/>
                </a:solidFill>
              </a:rPr>
              <a:t>With these two comparisons I am sure you got the idea of this portion of the POSDCORB.</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4229531646"/>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normAutofit/>
          </a:bodyPr>
          <a:lstStyle/>
          <a:p>
            <a:r>
              <a:rPr lang="en-US" sz="2300" dirty="0">
                <a:solidFill>
                  <a:srgbClr val="000000"/>
                </a:solidFill>
              </a:rPr>
              <a:t>Decision making is the most obvious component of directing. </a:t>
            </a:r>
            <a:endParaRPr lang="en-US" sz="2300" dirty="0" smtClean="0">
              <a:solidFill>
                <a:srgbClr val="000000"/>
              </a:solidFill>
            </a:endParaRPr>
          </a:p>
          <a:p>
            <a:r>
              <a:rPr lang="en-US" sz="2300" dirty="0" smtClean="0">
                <a:solidFill>
                  <a:srgbClr val="000000"/>
                </a:solidFill>
              </a:rPr>
              <a:t>It </a:t>
            </a:r>
            <a:r>
              <a:rPr lang="en-US" sz="2300" dirty="0">
                <a:solidFill>
                  <a:srgbClr val="000000"/>
                </a:solidFill>
              </a:rPr>
              <a:t>is a process of selecting a course of action among a number of alternatives. </a:t>
            </a:r>
            <a:endParaRPr lang="en-US" sz="2300" dirty="0" smtClean="0">
              <a:solidFill>
                <a:srgbClr val="000000"/>
              </a:solidFill>
            </a:endParaRPr>
          </a:p>
          <a:p>
            <a:r>
              <a:rPr lang="en-US" sz="2300" dirty="0" smtClean="0">
                <a:solidFill>
                  <a:srgbClr val="000000"/>
                </a:solidFill>
              </a:rPr>
              <a:t>We </a:t>
            </a:r>
            <a:r>
              <a:rPr lang="en-US" sz="2300" dirty="0">
                <a:solidFill>
                  <a:srgbClr val="000000"/>
                </a:solidFill>
              </a:rPr>
              <a:t>make decisions everyday but most of these are personal in nature</a:t>
            </a:r>
            <a:r>
              <a:rPr lang="en-US" sz="2300" dirty="0" smtClean="0">
                <a:solidFill>
                  <a:srgbClr val="000000"/>
                </a:solidFill>
              </a:rPr>
              <a:t>.</a:t>
            </a:r>
          </a:p>
          <a:p>
            <a:r>
              <a:rPr lang="en-US" sz="2300" dirty="0" smtClean="0">
                <a:solidFill>
                  <a:srgbClr val="000000"/>
                </a:solidFill>
              </a:rPr>
              <a:t>The </a:t>
            </a:r>
            <a:r>
              <a:rPr lang="en-US" sz="2300" dirty="0">
                <a:solidFill>
                  <a:srgbClr val="000000"/>
                </a:solidFill>
              </a:rPr>
              <a:t>personal model of decision making is based on personal values, beliefs, personal objectives, and other reasons for coping with our environment</a:t>
            </a:r>
            <a:r>
              <a:rPr lang="en-US" sz="2300" dirty="0" smtClean="0">
                <a:solidFill>
                  <a:srgbClr val="000000"/>
                </a:solidFill>
              </a:rPr>
              <a:t>.</a:t>
            </a: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890275784"/>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3"/>
            <a:ext cx="8291513" cy="4248001"/>
          </a:xfrm>
        </p:spPr>
        <p:txBody>
          <a:bodyPr/>
          <a:lstStyle/>
          <a:p>
            <a:r>
              <a:rPr lang="en-US" sz="2400" dirty="0">
                <a:solidFill>
                  <a:srgbClr val="000000"/>
                </a:solidFill>
              </a:rPr>
              <a:t>Another model of decision making is the rational model which is based on established agreement and criteria. The rational model of decision making is the preferred process for managerial application compared to purely personal decision making model. </a:t>
            </a:r>
          </a:p>
          <a:p>
            <a:r>
              <a:rPr lang="en-US" sz="2400" dirty="0">
                <a:solidFill>
                  <a:srgbClr val="000000"/>
                </a:solidFill>
              </a:rPr>
              <a:t>This model of decision making is the one mentioned in the </a:t>
            </a:r>
            <a:r>
              <a:rPr lang="en-US" sz="2400" dirty="0" smtClean="0">
                <a:solidFill>
                  <a:srgbClr val="000000"/>
                </a:solidFill>
              </a:rPr>
              <a:t>POSDCORB.</a:t>
            </a:r>
            <a:endParaRPr lang="en-US" sz="2400" dirty="0">
              <a:solidFill>
                <a:srgbClr val="000000"/>
              </a:solidFill>
            </a:endParaRPr>
          </a:p>
          <a:p>
            <a:pPr marL="0" indent="0">
              <a:buNone/>
            </a:pPr>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1586124524"/>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0827"/>
            <a:ext cx="8291513" cy="4211997"/>
          </a:xfrm>
        </p:spPr>
        <p:txBody>
          <a:bodyPr/>
          <a:lstStyle/>
          <a:p>
            <a:r>
              <a:rPr lang="en-US" sz="2400" dirty="0">
                <a:solidFill>
                  <a:srgbClr val="000000"/>
                </a:solidFill>
              </a:rPr>
              <a:t>Rational model of decision making requires the use of evaluation criterion or criteria and the consideration of opportunity cost. </a:t>
            </a:r>
          </a:p>
          <a:p>
            <a:r>
              <a:rPr lang="en-US" sz="2400" dirty="0">
                <a:solidFill>
                  <a:srgbClr val="000000"/>
                </a:solidFill>
              </a:rPr>
              <a:t>Generally, there are to formats of decision making. One is known as Goal Oriented and the other is known as Issue Oriented.</a:t>
            </a:r>
          </a:p>
          <a:p>
            <a:pPr marL="0" indent="0">
              <a:buNone/>
            </a:pPr>
            <a:endParaRPr lang="en-US" dirty="0">
              <a:solidFill>
                <a:srgbClr val="000000"/>
              </a:solidFill>
            </a:endParaRPr>
          </a:p>
          <a:p>
            <a:endParaRPr lang="en-US" dirty="0">
              <a:solidFill>
                <a:srgbClr val="000000"/>
              </a:solidFill>
            </a:endParaRPr>
          </a:p>
        </p:txBody>
      </p:sp>
      <p:sp>
        <p:nvSpPr>
          <p:cNvPr id="5" name="Rectangle 4"/>
          <p:cNvSpPr/>
          <p:nvPr/>
        </p:nvSpPr>
        <p:spPr>
          <a:xfrm>
            <a:off x="1907704" y="421794"/>
            <a:ext cx="5396029" cy="630942"/>
          </a:xfrm>
          <a:prstGeom prst="rect">
            <a:avLst/>
          </a:prstGeom>
        </p:spPr>
        <p:txBody>
          <a:bodyPr wrap="none">
            <a:spAutoFit/>
          </a:bodyPr>
          <a:lstStyle/>
          <a:p>
            <a:r>
              <a:rPr lang="en-US" sz="3500" b="1" dirty="0" smtClean="0">
                <a:solidFill>
                  <a:schemeClr val="bg1"/>
                </a:solidFill>
              </a:rPr>
              <a:t>POSDCORB-DIRECTING</a:t>
            </a:r>
            <a:endParaRPr lang="en-US" sz="3500" dirty="0"/>
          </a:p>
        </p:txBody>
      </p:sp>
    </p:spTree>
    <p:extLst>
      <p:ext uri="{BB962C8B-B14F-4D97-AF65-F5344CB8AC3E}">
        <p14:creationId xmlns:p14="http://schemas.microsoft.com/office/powerpoint/2010/main" xmlns="" val="386834030"/>
      </p:ext>
    </p:extLst>
  </p:cSld>
  <p:clrMapOvr>
    <a:masterClrMapping/>
  </p:clrMapOvr>
  <p:transition>
    <p:cut/>
  </p:transition>
</p:sld>
</file>

<file path=ppt/theme/theme1.xml><?xml version="1.0" encoding="utf-8"?>
<a:theme xmlns:a="http://schemas.openxmlformats.org/drawingml/2006/main" name="Default Design">
  <a:themeElements>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9ADEDC"/>
        </a:accent1>
        <a:accent2>
          <a:srgbClr val="45A3A1"/>
        </a:accent2>
        <a:accent3>
          <a:srgbClr val="ADBABA"/>
        </a:accent3>
        <a:accent4>
          <a:srgbClr val="DADADA"/>
        </a:accent4>
        <a:accent5>
          <a:srgbClr val="CAECEB"/>
        </a:accent5>
        <a:accent6>
          <a:srgbClr val="3E9391"/>
        </a:accent6>
        <a:hlink>
          <a:srgbClr val="45A3A1"/>
        </a:hlink>
        <a:folHlink>
          <a:srgbClr val="9ADED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themeOverride>
</file>

<file path=docProps/app.xml><?xml version="1.0" encoding="utf-8"?>
<Properties xmlns="http://schemas.openxmlformats.org/officeDocument/2006/extended-properties" xmlns:vt="http://schemas.openxmlformats.org/officeDocument/2006/docPropsVTypes">
  <Template/>
  <TotalTime>2498</TotalTime>
  <Words>3255</Words>
  <Application>Microsoft Office PowerPoint</Application>
  <PresentationFormat>On-screen Show (4:3)</PresentationFormat>
  <Paragraphs>234</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Strips Blue Template</dc:title>
  <dc:creator>Presentation Magazine</dc:creator>
  <cp:lastModifiedBy>Tinette</cp:lastModifiedBy>
  <cp:revision>303</cp:revision>
  <dcterms:created xsi:type="dcterms:W3CDTF">2005-03-15T10:04:38Z</dcterms:created>
  <dcterms:modified xsi:type="dcterms:W3CDTF">2016-01-21T07:10:16Z</dcterms:modified>
</cp:coreProperties>
</file>