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3333"/>
    <a:srgbClr val="0000FF"/>
    <a:srgbClr val="873AC0"/>
    <a:srgbClr val="666633"/>
    <a:srgbClr val="FF3300"/>
    <a:srgbClr val="0066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5" autoAdjust="0"/>
    <p:restoredTop sz="98098" autoAdjust="0"/>
  </p:normalViewPr>
  <p:slideViewPr>
    <p:cSldViewPr>
      <p:cViewPr>
        <p:scale>
          <a:sx n="82" d="100"/>
          <a:sy n="82" d="100"/>
        </p:scale>
        <p:origin x="-1254" y="5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7BA5012B-4163-4C21-BE77-5EBB07545C4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BD71DA96-1ED8-4BC6-9AD7-AEE0F6F1CD8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890E1E68-2313-41E6-8E40-68A04426B25B}" type="slidenum">
              <a:rPr lang="en-GB" altLang="en-US"/>
              <a:pPr/>
              <a:t>1</a:t>
            </a:fld>
            <a:endParaRPr lang="en-GB"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p:spPr>
        <p:txBody>
          <a:bodyPr wrap="none" anchor="ctr"/>
          <a:lstStyle/>
          <a:p>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p:spPr>
        <p:txBody>
          <a:bodyPr wrap="none" anchor="ctr"/>
          <a:lstStyle/>
          <a:p>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p:spPr>
        <p:txBody>
          <a:bodyPr wrap="none" anchor="ctr"/>
          <a:lstStyle/>
          <a:p>
            <a:endParaRPr lang="en-GB" altLang="en-US"/>
          </a:p>
        </p:txBody>
      </p:sp>
      <p:grpSp>
        <p:nvGrpSpPr>
          <p:cNvPr id="7" name="Group 9"/>
          <p:cNvGrpSpPr>
            <a:grpSpLocks/>
          </p:cNvGrpSpPr>
          <p:nvPr userDrawn="1"/>
        </p:nvGrpSpPr>
        <p:grpSpPr bwMode="auto">
          <a:xfrm rot="10800000">
            <a:off x="0" y="6589713"/>
            <a:ext cx="9144000" cy="315912"/>
            <a:chOff x="0" y="6610350"/>
            <a:chExt cx="9144000" cy="275034"/>
          </a:xfrm>
        </p:grpSpPr>
        <p:sp>
          <p:nvSpPr>
            <p:cNvPr id="8" name="Rectangle 10"/>
            <p:cNvSpPr/>
            <p:nvPr/>
          </p:nvSpPr>
          <p:spPr>
            <a:xfrm>
              <a:off x="1270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9" name="Rectangle 11"/>
            <p:cNvSpPr/>
            <p:nvPr/>
          </p:nvSpPr>
          <p:spPr>
            <a:xfrm>
              <a:off x="2316162"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0" name="Rectangle 12"/>
            <p:cNvSpPr/>
            <p:nvPr/>
          </p:nvSpPr>
          <p:spPr>
            <a:xfrm>
              <a:off x="4621212" y="6621407"/>
              <a:ext cx="2305050" cy="2639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1" name="Rectangle 13"/>
            <p:cNvSpPr/>
            <p:nvPr/>
          </p:nvSpPr>
          <p:spPr>
            <a:xfrm>
              <a:off x="6881812" y="6621407"/>
              <a:ext cx="2287588" cy="263977"/>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grpSp>
        <p:nvGrpSpPr>
          <p:cNvPr id="12" name="Group 14"/>
          <p:cNvGrpSpPr>
            <a:grpSpLocks/>
          </p:cNvGrpSpPr>
          <p:nvPr userDrawn="1"/>
        </p:nvGrpSpPr>
        <p:grpSpPr bwMode="auto">
          <a:xfrm>
            <a:off x="0" y="3594100"/>
            <a:ext cx="9144000" cy="273050"/>
            <a:chOff x="0" y="6610350"/>
            <a:chExt cx="9144000" cy="275034"/>
          </a:xfrm>
        </p:grpSpPr>
        <p:sp>
          <p:nvSpPr>
            <p:cNvPr id="13" name="Rectangle 15"/>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4" name="Rectangle 16"/>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5" name="Rectangle 17"/>
            <p:cNvSpPr/>
            <p:nvPr/>
          </p:nvSpPr>
          <p:spPr>
            <a:xfrm>
              <a:off x="4608513" y="6621544"/>
              <a:ext cx="2305050" cy="2638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6" name="Rectangle 18"/>
            <p:cNvSpPr/>
            <p:nvPr/>
          </p:nvSpPr>
          <p:spPr>
            <a:xfrm>
              <a:off x="6856413" y="6621544"/>
              <a:ext cx="2287587" cy="26384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dirty="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1508D5A-FB07-43C9-A563-39306429B7D9}" type="slidenum">
              <a:rPr lang="en-US" altLang="en-US"/>
              <a:pPr/>
              <a:t>‹#›</a:t>
            </a:fld>
            <a:endParaRPr lang="en-US" alt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ACDEB67-9D01-4CB3-BD54-43134A7C9265}" type="slidenum">
              <a:rPr lang="en-US" altLang="en-US"/>
              <a:pPr/>
              <a:t>‹#›</a:t>
            </a:fld>
            <a:endParaRPr lang="en-US" altLang="en-US"/>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39E6398-40E3-481C-A0BF-B8225C302F5A}" type="slidenum">
              <a:rPr lang="en-US" altLang="en-US"/>
              <a:pPr/>
              <a:t>‹#›</a:t>
            </a:fld>
            <a:endParaRPr lang="en-US" altLang="en-US"/>
          </a:p>
        </p:txBody>
      </p:sp>
    </p:spTree>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B500869-7A48-4C24-A742-74D2E87C386E}" type="slidenum">
              <a:rPr lang="en-US" altLang="en-US"/>
              <a:pPr/>
              <a:t>‹#›</a:t>
            </a:fld>
            <a:endParaRPr lang="en-US" altLang="en-US"/>
          </a:p>
        </p:txBody>
      </p:sp>
    </p:spTree>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414178A-DD43-45A3-8805-C6CEB1B1BA1C}" type="slidenum">
              <a:rPr lang="en-US" altLang="en-US"/>
              <a:pPr/>
              <a:t>‹#›</a:t>
            </a:fld>
            <a:endParaRPr lang="en-US" altLang="en-US"/>
          </a:p>
        </p:txBody>
      </p:sp>
    </p:spTree>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sp>
        <p:nvSpPr>
          <p:cNvPr id="24" name="Shape 24"/>
          <p:cNvSpPr/>
          <p:nvPr/>
        </p:nvSpPr>
        <p:spPr>
          <a:xfrm>
            <a:off x="100" y="0"/>
            <a:ext cx="9144000" cy="1062299"/>
          </a:xfrm>
          <a:prstGeom prst="rect">
            <a:avLst/>
          </a:prstGeom>
          <a:solidFill>
            <a:srgbClr val="F5F1E0"/>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1765350" y="697300"/>
            <a:ext cx="5613299" cy="729300"/>
          </a:xfrm>
          <a:prstGeom prst="rect">
            <a:avLst/>
          </a:prstGeom>
          <a:noFill/>
          <a:ln w="9525" cap="flat"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26"/>
          <p:cNvSpPr txBox="1">
            <a:spLocks noGrp="1"/>
          </p:cNvSpPr>
          <p:nvPr>
            <p:ph type="title"/>
          </p:nvPr>
        </p:nvSpPr>
        <p:spPr>
          <a:xfrm>
            <a:off x="1810200" y="743350"/>
            <a:ext cx="5523599" cy="637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body" idx="1"/>
          </p:nvPr>
        </p:nvSpPr>
        <p:spPr>
          <a:xfrm>
            <a:off x="457200" y="1871075"/>
            <a:ext cx="8229600" cy="46968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7200" y="1863150"/>
            <a:ext cx="3994500" cy="4704599"/>
          </a:xfrm>
          <a:prstGeom prst="rect">
            <a:avLst/>
          </a:prstGeom>
        </p:spPr>
        <p:txBody>
          <a:bodyPr lIns="91425" tIns="91425" rIns="91425" bIns="91425" anchor="t"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2"/>
          </p:nvPr>
        </p:nvSpPr>
        <p:spPr>
          <a:xfrm>
            <a:off x="4692274" y="1863150"/>
            <a:ext cx="3994500" cy="4704599"/>
          </a:xfrm>
          <a:prstGeom prst="rect">
            <a:avLst/>
          </a:prstGeom>
        </p:spPr>
        <p:txBody>
          <a:bodyPr lIns="91425" tIns="91425" rIns="91425" bIns="91425" anchor="t"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1" name="Shape 31"/>
          <p:cNvSpPr/>
          <p:nvPr/>
        </p:nvSpPr>
        <p:spPr>
          <a:xfrm>
            <a:off x="100" y="0"/>
            <a:ext cx="9144000" cy="1062299"/>
          </a:xfrm>
          <a:prstGeom prst="rect">
            <a:avLst/>
          </a:prstGeom>
          <a:solidFill>
            <a:srgbClr val="F5F1E0"/>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1765350" y="697300"/>
            <a:ext cx="5613299" cy="729300"/>
          </a:xfrm>
          <a:prstGeom prst="rect">
            <a:avLst/>
          </a:prstGeom>
          <a:noFill/>
          <a:ln w="9525" cap="flat"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 name="Shape 33"/>
          <p:cNvSpPr txBox="1">
            <a:spLocks noGrp="1"/>
          </p:cNvSpPr>
          <p:nvPr>
            <p:ph type="title"/>
          </p:nvPr>
        </p:nvSpPr>
        <p:spPr>
          <a:xfrm>
            <a:off x="1810200" y="743350"/>
            <a:ext cx="5523599" cy="637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dark">
    <p:bg>
      <p:bgPr>
        <a:solidFill>
          <a:srgbClr val="222222"/>
        </a:solidFill>
        <a:effectLst/>
      </p:bgPr>
    </p:bg>
    <p:spTree>
      <p:nvGrpSpPr>
        <p:cNvPr id="1" name="Shape 51"/>
        <p:cNvGrpSpPr/>
        <p:nvPr/>
      </p:nvGrpSpPr>
      <p:grpSpPr>
        <a:xfrm>
          <a:off x="0" y="0"/>
          <a:ext cx="0" cy="0"/>
          <a:chOff x="0" y="0"/>
          <a:chExt cx="0" cy="0"/>
        </a:xfrm>
      </p:grpSpPr>
      <p:sp>
        <p:nvSpPr>
          <p:cNvPr id="52" name="Shape 52"/>
          <p:cNvSpPr/>
          <p:nvPr/>
        </p:nvSpPr>
        <p:spPr>
          <a:xfrm>
            <a:off x="450900" y="438000"/>
            <a:ext cx="8242200" cy="5981999"/>
          </a:xfrm>
          <a:prstGeom prst="rect">
            <a:avLst/>
          </a:prstGeom>
          <a:noFill/>
          <a:ln w="9525" cap="flat" cmpd="sng">
            <a:solidFill>
              <a:srgbClr val="F5F1E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 name="Shape 53"/>
          <p:cNvSpPr/>
          <p:nvPr/>
        </p:nvSpPr>
        <p:spPr>
          <a:xfrm>
            <a:off x="528600" y="519300"/>
            <a:ext cx="8086800" cy="5819400"/>
          </a:xfrm>
          <a:prstGeom prst="rect">
            <a:avLst/>
          </a:prstGeom>
          <a:noFill/>
          <a:ln w="28575" cap="flat" cmpd="sng">
            <a:solidFill>
              <a:srgbClr val="F5F1E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0" y="1077913"/>
            <a:ext cx="9144000" cy="236537"/>
            <a:chOff x="0" y="6610350"/>
            <a:chExt cx="9144000" cy="275034"/>
          </a:xfrm>
        </p:grpSpPr>
        <p:sp>
          <p:nvSpPr>
            <p:cNvPr id="5" name="Rectangle 17"/>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6" name="Rectangle 18"/>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7" name="Rectangle 19"/>
            <p:cNvSpPr/>
            <p:nvPr/>
          </p:nvSpPr>
          <p:spPr>
            <a:xfrm>
              <a:off x="4608513" y="6621425"/>
              <a:ext cx="2305050" cy="2639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8" name="Rectangle 20"/>
            <p:cNvSpPr/>
            <p:nvPr/>
          </p:nvSpPr>
          <p:spPr>
            <a:xfrm>
              <a:off x="6856413" y="6621425"/>
              <a:ext cx="2287587" cy="26395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91A6093-0BDD-4D4A-899D-D46D5CC977B8}" type="slidenum">
              <a:rPr lang="en-US" altLang="en-US"/>
              <a:pPr/>
              <a:t>‹#›</a:t>
            </a:fld>
            <a:endParaRPr lang="en-US" altLang="en-US"/>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FEAB05B-46B7-4F71-8608-1D39E1C40C57}" type="slidenum">
              <a:rPr lang="en-US" altLang="en-US"/>
              <a:pPr/>
              <a:t>‹#›</a:t>
            </a:fld>
            <a:endParaRPr lang="en-US" alt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B5C7D578-6B4D-4C6D-8608-102CCFA55358}" type="slidenum">
              <a:rPr lang="en-US" altLang="en-US"/>
              <a:pPr/>
              <a:t>‹#›</a:t>
            </a:fld>
            <a:endParaRPr lang="en-US" altLang="en-US"/>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C2064919-18EC-4DFF-86D2-CA093F05560E}" type="slidenum">
              <a:rPr lang="en-US" altLang="en-US"/>
              <a:pPr/>
              <a:t>‹#›</a:t>
            </a:fld>
            <a:endParaRPr lang="en-US" alt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F904007-F4DA-4005-AD55-4B74B01458F0}" type="slidenum">
              <a:rPr lang="en-US" altLang="en-US"/>
              <a:pPr/>
              <a:t>‹#›</a:t>
            </a:fld>
            <a:endParaRPr lang="en-US" alt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F63D46A-15EF-4C4A-8CB0-AC1F301777B0}" type="slidenum">
              <a:rPr lang="en-US" altLang="en-US"/>
              <a:pPr/>
              <a:t>‹#›</a:t>
            </a:fld>
            <a:endParaRPr lang="en-US" altLang="en-US"/>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28DD964-71D5-4BF7-8722-2134A211C95C}" type="slidenum">
              <a:rPr lang="en-US" altLang="en-US"/>
              <a:pPr/>
              <a:t>‹#›</a:t>
            </a:fld>
            <a:endParaRPr lang="en-US" alt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p:spPr>
        <p:txBody>
          <a:bodyPr wrap="none" anchor="ctr"/>
          <a:lstStyle/>
          <a:p>
            <a:endParaRPr lang="en-GB" altLang="en-US"/>
          </a:p>
        </p:txBody>
      </p:sp>
      <p:sp>
        <p:nvSpPr>
          <p:cNvPr id="1027" name="Rectangle 9"/>
          <p:cNvSpPr>
            <a:spLocks noChangeArrowheads="1"/>
          </p:cNvSpPr>
          <p:nvPr userDrawn="1"/>
        </p:nvSpPr>
        <p:spPr bwMode="auto">
          <a:xfrm>
            <a:off x="0" y="6308725"/>
            <a:ext cx="9139238" cy="277813"/>
          </a:xfrm>
          <a:prstGeom prst="rect">
            <a:avLst/>
          </a:prstGeom>
          <a:solidFill>
            <a:schemeClr val="bg1"/>
          </a:solidFill>
          <a:ln>
            <a:noFill/>
          </a:ln>
          <a:effectLst/>
          <a:extLst/>
        </p:spPr>
        <p:txBody>
          <a:bodyPr wrap="none" anchor="ctr"/>
          <a:lstStyle/>
          <a:p>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p:spPr>
        <p:txBody>
          <a:bodyPr wrap="none" anchor="ctr"/>
          <a:lstStyle/>
          <a:p>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53740942-9152-4AEE-BBFA-134FCE76DAD8}" type="slidenum">
              <a:rPr lang="en-US" altLang="en-US"/>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p:spPr>
        <p:txBody>
          <a:bodyPr wrap="none" anchor="ctr"/>
          <a:lstStyle/>
          <a:p>
            <a:endParaRPr lang="en-GB" altLang="en-US"/>
          </a:p>
        </p:txBody>
      </p:sp>
      <p:grpSp>
        <p:nvGrpSpPr>
          <p:cNvPr id="1035" name="Group 15"/>
          <p:cNvGrpSpPr>
            <a:grpSpLocks/>
          </p:cNvGrpSpPr>
          <p:nvPr userDrawn="1"/>
        </p:nvGrpSpPr>
        <p:grpSpPr bwMode="auto">
          <a:xfrm>
            <a:off x="0" y="1077913"/>
            <a:ext cx="9144000" cy="236537"/>
            <a:chOff x="0" y="6610350"/>
            <a:chExt cx="9144000" cy="275034"/>
          </a:xfrm>
        </p:grpSpPr>
        <p:sp>
          <p:nvSpPr>
            <p:cNvPr id="17" name="Rectangle 16"/>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8" name="Rectangle 17"/>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9" name="Rectangle 18"/>
            <p:cNvSpPr/>
            <p:nvPr/>
          </p:nvSpPr>
          <p:spPr>
            <a:xfrm>
              <a:off x="4608513" y="6621425"/>
              <a:ext cx="2305050" cy="2639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0" name="Rectangle 19"/>
            <p:cNvSpPr/>
            <p:nvPr/>
          </p:nvSpPr>
          <p:spPr>
            <a:xfrm>
              <a:off x="6856413" y="6621425"/>
              <a:ext cx="2287587" cy="26395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grpSp>
        <p:nvGrpSpPr>
          <p:cNvPr id="1036" name="Group 20"/>
          <p:cNvGrpSpPr>
            <a:grpSpLocks/>
          </p:cNvGrpSpPr>
          <p:nvPr userDrawn="1"/>
        </p:nvGrpSpPr>
        <p:grpSpPr bwMode="auto">
          <a:xfrm rot="10800000">
            <a:off x="0" y="6578600"/>
            <a:ext cx="9144000" cy="315913"/>
            <a:chOff x="0" y="6610350"/>
            <a:chExt cx="9144000" cy="275034"/>
          </a:xfrm>
        </p:grpSpPr>
        <p:sp>
          <p:nvSpPr>
            <p:cNvPr id="22" name="Rectangle 21"/>
            <p:cNvSpPr/>
            <p:nvPr/>
          </p:nvSpPr>
          <p:spPr>
            <a:xfrm>
              <a:off x="1270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3" name="Rectangle 22"/>
            <p:cNvSpPr/>
            <p:nvPr/>
          </p:nvSpPr>
          <p:spPr>
            <a:xfrm>
              <a:off x="2316162"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4" name="Rectangle 23"/>
            <p:cNvSpPr/>
            <p:nvPr/>
          </p:nvSpPr>
          <p:spPr>
            <a:xfrm>
              <a:off x="4621212" y="6621407"/>
              <a:ext cx="2305050" cy="2639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5" name="Rectangle 24"/>
            <p:cNvSpPr/>
            <p:nvPr/>
          </p:nvSpPr>
          <p:spPr>
            <a:xfrm>
              <a:off x="6881812" y="6621407"/>
              <a:ext cx="2287588" cy="263977"/>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pic>
        <p:nvPicPr>
          <p:cNvPr id="1037" name="Picture 20"/>
          <p:cNvPicPr>
            <a:picLocks noChangeAspect="1" noChangeArrowheads="1"/>
          </p:cNvPicPr>
          <p:nvPr userDrawn="1"/>
        </p:nvPicPr>
        <p:blipFill>
          <a:blip r:embed="rId19" cstate="print">
            <a:clrChange>
              <a:clrFrom>
                <a:srgbClr val="FFFFFF"/>
              </a:clrFrom>
              <a:clrTo>
                <a:srgbClr val="FFFFFF">
                  <a:alpha val="0"/>
                </a:srgbClr>
              </a:clrTo>
            </a:clrChange>
          </a:blip>
          <a:srcRect r="77931"/>
          <a:stretch>
            <a:fillRect/>
          </a:stretch>
        </p:blipFill>
        <p:spPr bwMode="auto">
          <a:xfrm>
            <a:off x="117475" y="290513"/>
            <a:ext cx="596900" cy="5397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15" r:id="rId1"/>
    <p:sldLayoutId id="2147484316"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 id="2147484312" r:id="rId12"/>
    <p:sldLayoutId id="2147484313" r:id="rId13"/>
    <p:sldLayoutId id="2147484314" r:id="rId14"/>
    <p:sldLayoutId id="2147484318" r:id="rId15"/>
    <p:sldLayoutId id="2147484319" r:id="rId16"/>
    <p:sldLayoutId id="2147484320" r:id="rId17"/>
  </p:sldLayoutIdLst>
  <p:transition>
    <p:cut/>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8"/>
          <p:cNvPicPr>
            <a:picLocks noChangeAspect="1" noChangeArrowheads="1"/>
          </p:cNvPicPr>
          <p:nvPr/>
        </p:nvPicPr>
        <p:blipFill>
          <a:blip r:embed="rId3" cstate="print"/>
          <a:srcRect/>
          <a:stretch>
            <a:fillRect/>
          </a:stretch>
        </p:blipFill>
        <p:spPr bwMode="auto">
          <a:xfrm>
            <a:off x="179388" y="225425"/>
            <a:ext cx="3563937" cy="866775"/>
          </a:xfrm>
          <a:prstGeom prst="rect">
            <a:avLst/>
          </a:prstGeom>
          <a:noFill/>
          <a:ln w="9525">
            <a:noFill/>
            <a:miter lim="800000"/>
            <a:headEnd/>
            <a:tailEnd/>
          </a:ln>
        </p:spPr>
      </p:pic>
      <p:sp>
        <p:nvSpPr>
          <p:cNvPr id="5" name="Shape 58"/>
          <p:cNvSpPr txBox="1">
            <a:spLocks/>
          </p:cNvSpPr>
          <p:nvPr/>
        </p:nvSpPr>
        <p:spPr bwMode="auto">
          <a:xfrm>
            <a:off x="1981196" y="1484784"/>
            <a:ext cx="5255100" cy="1974300"/>
          </a:xfrm>
          <a:prstGeom prst="rect">
            <a:avLst/>
          </a:prstGeom>
          <a:solidFill>
            <a:srgbClr val="000000"/>
          </a:solidFill>
          <a:ln w="9525">
            <a:noFill/>
            <a:miter lim="800000"/>
            <a:headEnd/>
            <a:tailEnd/>
          </a:ln>
        </p:spPr>
        <p:txBody>
          <a:bodyPr vert="horz" wrap="square" lIns="91425" tIns="91425" rIns="91425" bIns="91425" numCol="1" anchor="ctr" anchorCtr="0" compatLnSpc="1">
            <a:prstTxWarp prst="textNoShape">
              <a:avLst/>
            </a:prstTxWarp>
            <a:no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 sz="6000" b="1" i="0" u="none" strike="noStrike" kern="1200" cap="none" spc="0" normalizeH="0" baseline="0" noProof="0" dirty="0" smtClean="0">
                <a:ln>
                  <a:noFill/>
                </a:ln>
                <a:solidFill>
                  <a:schemeClr val="tx2"/>
                </a:solidFill>
                <a:effectLst/>
                <a:uLnTx/>
                <a:uFillTx/>
                <a:latin typeface="+mj-lt"/>
                <a:ea typeface="+mj-ea"/>
                <a:cs typeface="+mj-cs"/>
              </a:rPr>
              <a:t>POSDCOR</a:t>
            </a:r>
            <a:r>
              <a:rPr kumimoji="0" lang="en" sz="6000" b="1" i="0" u="none" strike="noStrike" kern="1200" cap="none" spc="0" normalizeH="0" baseline="0" noProof="0" dirty="0" smtClean="0">
                <a:ln>
                  <a:noFill/>
                </a:ln>
                <a:effectLst/>
                <a:uLnTx/>
                <a:uFillTx/>
                <a:latin typeface="+mj-lt"/>
                <a:ea typeface="+mj-ea"/>
                <a:cs typeface="+mj-cs"/>
              </a:rPr>
              <a:t>B</a:t>
            </a:r>
            <a:r>
              <a:rPr kumimoji="0" lang="en" sz="4400" b="0" i="0" u="none" strike="noStrike" kern="1200" cap="none" spc="0" normalizeH="0" baseline="0" noProof="0" dirty="0" smtClean="0">
                <a:ln>
                  <a:noFill/>
                </a:ln>
                <a:solidFill>
                  <a:schemeClr val="tx2"/>
                </a:solidFill>
                <a:effectLst/>
                <a:uLnTx/>
                <a:uFillTx/>
                <a:latin typeface="+mj-lt"/>
                <a:ea typeface="+mj-ea"/>
                <a:cs typeface="+mj-cs"/>
              </a:rPr>
              <a:t> </a:t>
            </a:r>
            <a:r>
              <a:rPr kumimoji="0" lang="en" sz="4400" b="1" i="0" u="none" strike="noStrike" kern="1200" cap="none" spc="0" normalizeH="0" baseline="0" noProof="0" dirty="0" smtClean="0">
                <a:ln>
                  <a:noFill/>
                </a:ln>
                <a:solidFill>
                  <a:srgbClr val="F1C232"/>
                </a:solidFill>
                <a:effectLst/>
                <a:uLnTx/>
                <a:uFillTx/>
                <a:latin typeface="+mj-lt"/>
                <a:ea typeface="+mj-ea"/>
                <a:cs typeface="+mj-cs"/>
              </a:rPr>
              <a:t>COORDINATING</a:t>
            </a:r>
            <a:endParaRPr kumimoji="0" lang="en" sz="4400" b="1" i="0" u="none" strike="noStrike" kern="1200" cap="none" spc="0" normalizeH="0" baseline="0" noProof="0" dirty="0">
              <a:ln>
                <a:noFill/>
              </a:ln>
              <a:solidFill>
                <a:srgbClr val="F1C232"/>
              </a:solidFill>
              <a:effectLst/>
              <a:uLnTx/>
              <a:uFillTx/>
              <a:latin typeface="+mj-lt"/>
              <a:ea typeface="+mj-ea"/>
              <a:cs typeface="+mj-cs"/>
            </a:endParaRPr>
          </a:p>
        </p:txBody>
      </p:sp>
      <p:sp>
        <p:nvSpPr>
          <p:cNvPr id="10" name="Shape 59"/>
          <p:cNvSpPr txBox="1"/>
          <p:nvPr/>
        </p:nvSpPr>
        <p:spPr>
          <a:xfrm>
            <a:off x="177485" y="4257092"/>
            <a:ext cx="8750999" cy="1497900"/>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By: Alberto D. Pena, PH.D</a:t>
            </a:r>
          </a:p>
          <a:p>
            <a:pPr lvl="0" algn="ctr" rtl="0">
              <a:spcBef>
                <a:spcPts val="0"/>
              </a:spcBef>
              <a:buClr>
                <a:schemeClr val="dk1"/>
              </a:buClr>
              <a:buFont typeface="Arial"/>
              <a:buNone/>
            </a:pPr>
            <a:endParaRPr sz="2400" b="1" dirty="0">
              <a:solidFill>
                <a:schemeClr val="lt1"/>
              </a:solidFill>
              <a:latin typeface="Merriweather"/>
              <a:ea typeface="Merriweather"/>
              <a:cs typeface="Merriweather"/>
              <a:sym typeface="Merriweather"/>
            </a:endParaRPr>
          </a:p>
          <a:p>
            <a:pPr lvl="0" algn="ctr" rtl="0">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Associate Professor, Ret., University of Connecticut (USA)</a:t>
            </a:r>
          </a:p>
          <a:p>
            <a:pPr lvl="0" algn="ctr" rtl="0">
              <a:spcBef>
                <a:spcPts val="0"/>
              </a:spcBef>
              <a:buClr>
                <a:schemeClr val="dk1"/>
              </a:buClr>
              <a:buFont typeface="Arial"/>
              <a:buNone/>
            </a:pPr>
            <a:endParaRPr sz="2400" b="1" dirty="0">
              <a:solidFill>
                <a:schemeClr val="lt1"/>
              </a:solidFill>
              <a:latin typeface="Merriweather"/>
              <a:ea typeface="Merriweather"/>
              <a:cs typeface="Merriweather"/>
              <a:sym typeface="Merriweather"/>
            </a:endParaRPr>
          </a:p>
          <a:p>
            <a:pPr lvl="0" algn="ctr">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Member of the Faculty, MDI, Illinois State University (USA)</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08819"/>
            <a:ext cx="8291513" cy="4284005"/>
          </a:xfrm>
        </p:spPr>
        <p:txBody>
          <a:bodyPr/>
          <a:lstStyle/>
          <a:p>
            <a:r>
              <a:rPr lang="en-US" sz="2300" dirty="0">
                <a:solidFill>
                  <a:srgbClr val="000000"/>
                </a:solidFill>
              </a:rPr>
              <a:t>The second layer is the making of control decisions. </a:t>
            </a:r>
            <a:endParaRPr lang="en-US" sz="2300" dirty="0" smtClean="0">
              <a:solidFill>
                <a:srgbClr val="000000"/>
              </a:solidFill>
            </a:endParaRPr>
          </a:p>
          <a:p>
            <a:r>
              <a:rPr lang="en-US" sz="2300" dirty="0" smtClean="0">
                <a:solidFill>
                  <a:srgbClr val="000000"/>
                </a:solidFill>
              </a:rPr>
              <a:t>If </a:t>
            </a:r>
            <a:r>
              <a:rPr lang="en-US" sz="2300" dirty="0">
                <a:solidFill>
                  <a:srgbClr val="000000"/>
                </a:solidFill>
              </a:rPr>
              <a:t>there is a need for adjustment decisions or any decision for the smooth implementation of the plan, then the executive has to make a “control” decision. </a:t>
            </a:r>
            <a:endParaRPr lang="en-US" sz="2300" dirty="0" smtClean="0">
              <a:solidFill>
                <a:srgbClr val="000000"/>
              </a:solidFill>
            </a:endParaRPr>
          </a:p>
          <a:p>
            <a:r>
              <a:rPr lang="en-US" sz="2300" dirty="0" smtClean="0">
                <a:solidFill>
                  <a:srgbClr val="000000"/>
                </a:solidFill>
              </a:rPr>
              <a:t>One </a:t>
            </a:r>
            <a:r>
              <a:rPr lang="en-US" sz="2300" dirty="0">
                <a:solidFill>
                  <a:srgbClr val="000000"/>
                </a:solidFill>
              </a:rPr>
              <a:t>cannot make an informed decision if the person is not in control. </a:t>
            </a:r>
            <a:endParaRPr lang="en-US" sz="2300" dirty="0" smtClean="0">
              <a:solidFill>
                <a:srgbClr val="000000"/>
              </a:solidFill>
            </a:endParaRPr>
          </a:p>
          <a:p>
            <a:r>
              <a:rPr lang="en-US" sz="2300" dirty="0" smtClean="0">
                <a:solidFill>
                  <a:srgbClr val="000000"/>
                </a:solidFill>
              </a:rPr>
              <a:t>Again </a:t>
            </a:r>
            <a:r>
              <a:rPr lang="en-US" sz="2300" dirty="0">
                <a:solidFill>
                  <a:srgbClr val="000000"/>
                </a:solidFill>
              </a:rPr>
              <a:t>only persons of competent authority who the administrative power to commit resources can make a decision.</a:t>
            </a:r>
          </a:p>
          <a:p>
            <a:endParaRPr lang="en-US" dirty="0">
              <a:solidFill>
                <a:srgbClr val="000000"/>
              </a:solidFill>
            </a:endParaRPr>
          </a:p>
        </p:txBody>
      </p:sp>
    </p:spTree>
    <p:extLst>
      <p:ext uri="{BB962C8B-B14F-4D97-AF65-F5344CB8AC3E}">
        <p14:creationId xmlns="" xmlns:p14="http://schemas.microsoft.com/office/powerpoint/2010/main" val="3210870745"/>
      </p:ext>
    </p:extLst>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08819"/>
            <a:ext cx="8291513" cy="3204357"/>
          </a:xfrm>
        </p:spPr>
        <p:txBody>
          <a:bodyPr>
            <a:normAutofit/>
          </a:bodyPr>
          <a:lstStyle/>
          <a:p>
            <a:r>
              <a:rPr lang="en-US" sz="2300" dirty="0">
                <a:solidFill>
                  <a:srgbClr val="000000"/>
                </a:solidFill>
              </a:rPr>
              <a:t>Another concept often mentioned in coordination is consultation which is the process of soliciting ideas, advice, </a:t>
            </a:r>
            <a:r>
              <a:rPr lang="en-US" sz="2300" dirty="0" smtClean="0">
                <a:solidFill>
                  <a:srgbClr val="000000"/>
                </a:solidFill>
              </a:rPr>
              <a:t>and/or </a:t>
            </a:r>
            <a:r>
              <a:rPr lang="en-US" sz="2300" dirty="0">
                <a:solidFill>
                  <a:srgbClr val="000000"/>
                </a:solidFill>
              </a:rPr>
              <a:t>recommendation from other employees and professional consultants</a:t>
            </a:r>
            <a:r>
              <a:rPr lang="en-US" sz="2300" dirty="0" smtClean="0">
                <a:solidFill>
                  <a:srgbClr val="000000"/>
                </a:solidFill>
              </a:rPr>
              <a:t>.</a:t>
            </a:r>
          </a:p>
          <a:p>
            <a:r>
              <a:rPr lang="en-US" sz="2300" dirty="0" smtClean="0">
                <a:solidFill>
                  <a:srgbClr val="000000"/>
                </a:solidFill>
              </a:rPr>
              <a:t>Consultation </a:t>
            </a:r>
            <a:r>
              <a:rPr lang="en-US" sz="2300" dirty="0">
                <a:solidFill>
                  <a:srgbClr val="000000"/>
                </a:solidFill>
              </a:rPr>
              <a:t>does not follow a rigid direction in the organizational chart. </a:t>
            </a:r>
            <a:endParaRPr lang="en-US" sz="2300" dirty="0" smtClean="0">
              <a:solidFill>
                <a:srgbClr val="000000"/>
              </a:solidFill>
            </a:endParaRPr>
          </a:p>
          <a:p>
            <a:r>
              <a:rPr lang="en-US" sz="2300" dirty="0" smtClean="0">
                <a:solidFill>
                  <a:srgbClr val="000000"/>
                </a:solidFill>
              </a:rPr>
              <a:t>Holders </a:t>
            </a:r>
            <a:r>
              <a:rPr lang="en-US" sz="2300" dirty="0">
                <a:solidFill>
                  <a:srgbClr val="000000"/>
                </a:solidFill>
              </a:rPr>
              <a:t>of upper positions can consult with holders of lower positions and vice versa. </a:t>
            </a:r>
            <a:endParaRPr lang="en-US" dirty="0">
              <a:solidFill>
                <a:srgbClr val="000000"/>
              </a:solidFill>
            </a:endParaRPr>
          </a:p>
        </p:txBody>
      </p:sp>
    </p:spTree>
    <p:extLst>
      <p:ext uri="{BB962C8B-B14F-4D97-AF65-F5344CB8AC3E}">
        <p14:creationId xmlns="" xmlns:p14="http://schemas.microsoft.com/office/powerpoint/2010/main" val="4154705117"/>
      </p:ext>
    </p:extLst>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1844823"/>
            <a:ext cx="8291513" cy="4248001"/>
          </a:xfrm>
        </p:spPr>
        <p:txBody>
          <a:bodyPr/>
          <a:lstStyle/>
          <a:p>
            <a:r>
              <a:rPr lang="en-US" sz="2400" dirty="0">
                <a:solidFill>
                  <a:srgbClr val="000000"/>
                </a:solidFill>
              </a:rPr>
              <a:t>Consultation happens between superiors and subordinates and between employees of equal rank. </a:t>
            </a:r>
          </a:p>
          <a:p>
            <a:r>
              <a:rPr lang="en-US" sz="2400" dirty="0">
                <a:solidFill>
                  <a:srgbClr val="000000"/>
                </a:solidFill>
              </a:rPr>
              <a:t>Superiors who are clothed with administrative power of command normally do not coordinate with subordinates, they consult. </a:t>
            </a:r>
          </a:p>
          <a:p>
            <a:r>
              <a:rPr lang="en-US" sz="2400" dirty="0">
                <a:solidFill>
                  <a:srgbClr val="000000"/>
                </a:solidFill>
              </a:rPr>
              <a:t>Subordinates do not coordinate with their superiors, they may seek advice or consult. </a:t>
            </a:r>
          </a:p>
          <a:p>
            <a:endParaRPr lang="en-US" dirty="0">
              <a:solidFill>
                <a:srgbClr val="000000"/>
              </a:solidFill>
            </a:endParaRPr>
          </a:p>
        </p:txBody>
      </p:sp>
    </p:spTree>
    <p:extLst>
      <p:ext uri="{BB962C8B-B14F-4D97-AF65-F5344CB8AC3E}">
        <p14:creationId xmlns="" xmlns:p14="http://schemas.microsoft.com/office/powerpoint/2010/main" val="3224650696"/>
      </p:ext>
    </p:extLst>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700807"/>
            <a:ext cx="8291513" cy="4392017"/>
          </a:xfrm>
        </p:spPr>
        <p:txBody>
          <a:bodyPr>
            <a:normAutofit/>
          </a:bodyPr>
          <a:lstStyle/>
          <a:p>
            <a:r>
              <a:rPr lang="en-US" sz="2300" dirty="0">
                <a:solidFill>
                  <a:srgbClr val="000000"/>
                </a:solidFill>
              </a:rPr>
              <a:t>Consultants are not under the supervisory power of the officials they serve</a:t>
            </a:r>
            <a:r>
              <a:rPr lang="en-US" sz="2300" dirty="0" smtClean="0">
                <a:solidFill>
                  <a:srgbClr val="000000"/>
                </a:solidFill>
              </a:rPr>
              <a:t>.</a:t>
            </a:r>
          </a:p>
          <a:p>
            <a:r>
              <a:rPr lang="en-US" sz="2300" dirty="0" smtClean="0">
                <a:solidFill>
                  <a:srgbClr val="000000"/>
                </a:solidFill>
              </a:rPr>
              <a:t>They </a:t>
            </a:r>
            <a:r>
              <a:rPr lang="en-US" sz="2300" dirty="0">
                <a:solidFill>
                  <a:srgbClr val="000000"/>
                </a:solidFill>
              </a:rPr>
              <a:t>are bound by agreements and contracts. </a:t>
            </a:r>
            <a:endParaRPr lang="en-US" sz="2300" dirty="0" smtClean="0">
              <a:solidFill>
                <a:srgbClr val="000000"/>
              </a:solidFill>
            </a:endParaRPr>
          </a:p>
          <a:p>
            <a:r>
              <a:rPr lang="en-US" sz="2300" dirty="0" smtClean="0">
                <a:solidFill>
                  <a:srgbClr val="000000"/>
                </a:solidFill>
              </a:rPr>
              <a:t>Consultants </a:t>
            </a:r>
            <a:r>
              <a:rPr lang="en-US" sz="2300" dirty="0">
                <a:solidFill>
                  <a:srgbClr val="000000"/>
                </a:solidFill>
              </a:rPr>
              <a:t>cannot enjoined the officials to follow their advice until their advice is incorporated in an informal or formal orders from superiors. </a:t>
            </a:r>
            <a:endParaRPr lang="en-US" sz="2300" dirty="0" smtClean="0">
              <a:solidFill>
                <a:srgbClr val="000000"/>
              </a:solidFill>
            </a:endParaRPr>
          </a:p>
          <a:p>
            <a:r>
              <a:rPr lang="en-US" sz="2300" dirty="0" smtClean="0">
                <a:solidFill>
                  <a:srgbClr val="000000"/>
                </a:solidFill>
              </a:rPr>
              <a:t>You </a:t>
            </a:r>
            <a:r>
              <a:rPr lang="en-US" sz="2300" dirty="0">
                <a:solidFill>
                  <a:srgbClr val="000000"/>
                </a:solidFill>
              </a:rPr>
              <a:t>will notice that even resident consultants are normally connected to an official in the organization chart either horizontally or by dotted lines. </a:t>
            </a:r>
            <a:endParaRPr lang="en-US" sz="2300" dirty="0" smtClean="0">
              <a:solidFill>
                <a:srgbClr val="000000"/>
              </a:solidFill>
            </a:endParaRPr>
          </a:p>
          <a:p>
            <a:r>
              <a:rPr lang="en-US" sz="2300" dirty="0" smtClean="0">
                <a:solidFill>
                  <a:srgbClr val="000000"/>
                </a:solidFill>
              </a:rPr>
              <a:t>There </a:t>
            </a:r>
            <a:r>
              <a:rPr lang="en-US" sz="2300" dirty="0">
                <a:solidFill>
                  <a:srgbClr val="000000"/>
                </a:solidFill>
              </a:rPr>
              <a:t>are also cases where a group of consultants are hired by organizations. </a:t>
            </a:r>
            <a:r>
              <a:rPr lang="en-US" sz="2200" dirty="0">
                <a:solidFill>
                  <a:srgbClr val="000000"/>
                </a:solidFill>
              </a:rPr>
              <a:t> </a:t>
            </a:r>
          </a:p>
          <a:p>
            <a:endParaRPr lang="en-US" dirty="0">
              <a:solidFill>
                <a:srgbClr val="000000"/>
              </a:solidFill>
            </a:endParaRPr>
          </a:p>
        </p:txBody>
      </p:sp>
    </p:spTree>
    <p:extLst>
      <p:ext uri="{BB962C8B-B14F-4D97-AF65-F5344CB8AC3E}">
        <p14:creationId xmlns="" xmlns:p14="http://schemas.microsoft.com/office/powerpoint/2010/main" val="759015946"/>
      </p:ext>
    </p:extLst>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80827"/>
            <a:ext cx="8291513" cy="4211997"/>
          </a:xfrm>
        </p:spPr>
        <p:txBody>
          <a:bodyPr/>
          <a:lstStyle/>
          <a:p>
            <a:r>
              <a:rPr lang="en-US" sz="2300" dirty="0">
                <a:solidFill>
                  <a:srgbClr val="000000"/>
                </a:solidFill>
              </a:rPr>
              <a:t>This group of consultants are hired to develop new procedures and/or improved existing ones.</a:t>
            </a:r>
          </a:p>
          <a:p>
            <a:r>
              <a:rPr lang="en-US" sz="2300" dirty="0">
                <a:solidFill>
                  <a:srgbClr val="000000"/>
                </a:solidFill>
              </a:rPr>
              <a:t>In this case the recommendations from the consulting group is submitted to the executive for consideration and </a:t>
            </a:r>
            <a:r>
              <a:rPr lang="en-US" sz="2300" dirty="0" smtClean="0">
                <a:solidFill>
                  <a:srgbClr val="000000"/>
                </a:solidFill>
              </a:rPr>
              <a:t>adoption.</a:t>
            </a:r>
          </a:p>
          <a:p>
            <a:r>
              <a:rPr lang="en-US" sz="2300" dirty="0" smtClean="0">
                <a:solidFill>
                  <a:srgbClr val="000000"/>
                </a:solidFill>
              </a:rPr>
              <a:t>It </a:t>
            </a:r>
            <a:r>
              <a:rPr lang="en-US" sz="2300" dirty="0">
                <a:solidFill>
                  <a:srgbClr val="000000"/>
                </a:solidFill>
              </a:rPr>
              <a:t>is up for the executive to adopt the recommendation and issue orders and directors for his subordinates to follow.</a:t>
            </a:r>
          </a:p>
          <a:p>
            <a:pPr marL="0" indent="0">
              <a:buNone/>
            </a:pPr>
            <a:endParaRPr lang="en-US" dirty="0">
              <a:solidFill>
                <a:srgbClr val="000000"/>
              </a:solidFill>
            </a:endParaRPr>
          </a:p>
        </p:txBody>
      </p:sp>
    </p:spTree>
    <p:extLst>
      <p:ext uri="{BB962C8B-B14F-4D97-AF65-F5344CB8AC3E}">
        <p14:creationId xmlns="" xmlns:p14="http://schemas.microsoft.com/office/powerpoint/2010/main" val="3281732806"/>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880827"/>
            <a:ext cx="8291513" cy="4211997"/>
          </a:xfrm>
        </p:spPr>
        <p:txBody>
          <a:bodyPr>
            <a:normAutofit/>
          </a:bodyPr>
          <a:lstStyle/>
          <a:p>
            <a:r>
              <a:rPr lang="en-US" sz="2300" dirty="0">
                <a:solidFill>
                  <a:srgbClr val="000000"/>
                </a:solidFill>
              </a:rPr>
              <a:t>Collaboration is also often related to coordination. </a:t>
            </a:r>
            <a:endParaRPr lang="en-US" sz="2300" dirty="0" smtClean="0">
              <a:solidFill>
                <a:srgbClr val="000000"/>
              </a:solidFill>
            </a:endParaRPr>
          </a:p>
          <a:p>
            <a:r>
              <a:rPr lang="en-US" sz="2300" dirty="0" smtClean="0">
                <a:solidFill>
                  <a:srgbClr val="000000"/>
                </a:solidFill>
              </a:rPr>
              <a:t>Collaboration </a:t>
            </a:r>
            <a:r>
              <a:rPr lang="en-US" sz="2300" dirty="0">
                <a:solidFill>
                  <a:srgbClr val="000000"/>
                </a:solidFill>
              </a:rPr>
              <a:t>results from coordination between employees of equal rank </a:t>
            </a:r>
            <a:r>
              <a:rPr lang="en-US" sz="2300" dirty="0" smtClean="0">
                <a:solidFill>
                  <a:srgbClr val="000000"/>
                </a:solidFill>
              </a:rPr>
              <a:t>or </a:t>
            </a:r>
            <a:r>
              <a:rPr lang="en-US" sz="2300" dirty="0">
                <a:solidFill>
                  <a:srgbClr val="000000"/>
                </a:solidFill>
              </a:rPr>
              <a:t>from orders from superiors that units should collaborate with each other in performance of some critical task or newly assigned tasks.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this context collaboration is seen as part </a:t>
            </a:r>
            <a:r>
              <a:rPr lang="en-US" sz="2300" dirty="0" smtClean="0">
                <a:solidFill>
                  <a:srgbClr val="000000"/>
                </a:solidFill>
              </a:rPr>
              <a:t>of </a:t>
            </a:r>
            <a:r>
              <a:rPr lang="en-US" sz="2300" dirty="0">
                <a:solidFill>
                  <a:srgbClr val="000000"/>
                </a:solidFill>
              </a:rPr>
              <a:t>synchronization of activities which is the focus of coordination. </a:t>
            </a:r>
            <a:endParaRPr lang="en-US" sz="2300" dirty="0" smtClean="0">
              <a:solidFill>
                <a:srgbClr val="000000"/>
              </a:solidFill>
            </a:endParaRPr>
          </a:p>
          <a:p>
            <a:endParaRPr lang="en-US" dirty="0">
              <a:solidFill>
                <a:srgbClr val="000000"/>
              </a:solidFill>
            </a:endParaRPr>
          </a:p>
        </p:txBody>
      </p:sp>
    </p:spTree>
    <p:extLst>
      <p:ext uri="{BB962C8B-B14F-4D97-AF65-F5344CB8AC3E}">
        <p14:creationId xmlns="" xmlns:p14="http://schemas.microsoft.com/office/powerpoint/2010/main" val="4102563646"/>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1844823"/>
            <a:ext cx="8291513" cy="4248001"/>
          </a:xfrm>
        </p:spPr>
        <p:txBody>
          <a:bodyPr/>
          <a:lstStyle/>
          <a:p>
            <a:r>
              <a:rPr lang="en-US" sz="2300" dirty="0">
                <a:solidFill>
                  <a:srgbClr val="000000"/>
                </a:solidFill>
              </a:rPr>
              <a:t>Collaboration also happens between executives of different organizations exactly the same way as external collaboration. </a:t>
            </a:r>
          </a:p>
          <a:p>
            <a:r>
              <a:rPr lang="en-US" sz="2300" dirty="0">
                <a:solidFill>
                  <a:srgbClr val="000000"/>
                </a:solidFill>
              </a:rPr>
              <a:t>Many people believe that collaboration is just another name for coordination. </a:t>
            </a:r>
          </a:p>
          <a:p>
            <a:endParaRPr lang="en-US" sz="2300" dirty="0">
              <a:solidFill>
                <a:srgbClr val="000000"/>
              </a:solidFill>
            </a:endParaRPr>
          </a:p>
        </p:txBody>
      </p:sp>
    </p:spTree>
    <p:extLst>
      <p:ext uri="{BB962C8B-B14F-4D97-AF65-F5344CB8AC3E}">
        <p14:creationId xmlns="" xmlns:p14="http://schemas.microsoft.com/office/powerpoint/2010/main" val="310083173"/>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736811"/>
            <a:ext cx="8291513" cy="4356013"/>
          </a:xfrm>
        </p:spPr>
        <p:txBody>
          <a:bodyPr>
            <a:normAutofit/>
          </a:bodyPr>
          <a:lstStyle/>
          <a:p>
            <a:r>
              <a:rPr lang="en-US" sz="2300" dirty="0">
                <a:solidFill>
                  <a:srgbClr val="000000"/>
                </a:solidFill>
              </a:rPr>
              <a:t>Teamwork is another concept often mentioned in collaboration. </a:t>
            </a:r>
            <a:endParaRPr lang="en-US" sz="2300" dirty="0" smtClean="0">
              <a:solidFill>
                <a:srgbClr val="000000"/>
              </a:solidFill>
            </a:endParaRPr>
          </a:p>
          <a:p>
            <a:r>
              <a:rPr lang="en-US" sz="2300" dirty="0" smtClean="0">
                <a:solidFill>
                  <a:srgbClr val="000000"/>
                </a:solidFill>
              </a:rPr>
              <a:t>Teamwork </a:t>
            </a:r>
            <a:r>
              <a:rPr lang="en-US" sz="2300" dirty="0">
                <a:solidFill>
                  <a:srgbClr val="000000"/>
                </a:solidFill>
              </a:rPr>
              <a:t>is the process or technique to do the task assigned to a unit or projects participants </a:t>
            </a:r>
            <a:endParaRPr lang="en-US" sz="2300" dirty="0" smtClean="0">
              <a:solidFill>
                <a:srgbClr val="000000"/>
              </a:solidFill>
            </a:endParaRPr>
          </a:p>
          <a:p>
            <a:r>
              <a:rPr lang="en-US" sz="2300" dirty="0" smtClean="0">
                <a:solidFill>
                  <a:srgbClr val="000000"/>
                </a:solidFill>
              </a:rPr>
              <a:t>to </a:t>
            </a:r>
            <a:r>
              <a:rPr lang="en-US" sz="2300" dirty="0">
                <a:solidFill>
                  <a:srgbClr val="000000"/>
                </a:solidFill>
              </a:rPr>
              <a:t>work together in a synchronized manner and each member is open to consultation with other team members. </a:t>
            </a:r>
            <a:endParaRPr lang="en-US" sz="2300" dirty="0" smtClean="0">
              <a:solidFill>
                <a:srgbClr val="000000"/>
              </a:solidFill>
            </a:endParaRPr>
          </a:p>
          <a:p>
            <a:r>
              <a:rPr lang="en-US" sz="2300" dirty="0" smtClean="0">
                <a:solidFill>
                  <a:srgbClr val="000000"/>
                </a:solidFill>
              </a:rPr>
              <a:t>You </a:t>
            </a:r>
            <a:r>
              <a:rPr lang="en-US" sz="2300" dirty="0">
                <a:solidFill>
                  <a:srgbClr val="000000"/>
                </a:solidFill>
              </a:rPr>
              <a:t>are not a team player if you work alone without regards or understanding not only of the overall task but the tasks assigned to others</a:t>
            </a:r>
            <a:r>
              <a:rPr lang="en-US" sz="2300" dirty="0" smtClean="0">
                <a:solidFill>
                  <a:srgbClr val="000000"/>
                </a:solidFill>
              </a:rPr>
              <a:t>.</a:t>
            </a:r>
          </a:p>
          <a:p>
            <a:endParaRPr lang="en-US" dirty="0">
              <a:solidFill>
                <a:srgbClr val="000000"/>
              </a:solidFill>
            </a:endParaRPr>
          </a:p>
        </p:txBody>
      </p:sp>
    </p:spTree>
    <p:extLst>
      <p:ext uri="{BB962C8B-B14F-4D97-AF65-F5344CB8AC3E}">
        <p14:creationId xmlns="" xmlns:p14="http://schemas.microsoft.com/office/powerpoint/2010/main" val="2900550996"/>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1844823"/>
            <a:ext cx="8291513" cy="4248001"/>
          </a:xfrm>
        </p:spPr>
        <p:txBody>
          <a:bodyPr/>
          <a:lstStyle/>
          <a:p>
            <a:r>
              <a:rPr lang="en-US" sz="2400" dirty="0">
                <a:solidFill>
                  <a:srgbClr val="000000"/>
                </a:solidFill>
              </a:rPr>
              <a:t>In the spirit of teamwork the superior still retain his administrative leadership and supervisory power but most of the time, the superior apply the shared leadership style. </a:t>
            </a:r>
          </a:p>
          <a:p>
            <a:r>
              <a:rPr lang="en-US" sz="2400" dirty="0">
                <a:solidFill>
                  <a:srgbClr val="000000"/>
                </a:solidFill>
              </a:rPr>
              <a:t>In shared leadership the superiors would ask any team member to “lead” in matters where the person has better knowledge and skills to share with other members of the team. </a:t>
            </a:r>
          </a:p>
          <a:p>
            <a:endParaRPr lang="en-US" dirty="0">
              <a:solidFill>
                <a:srgbClr val="000000"/>
              </a:solidFill>
            </a:endParaRPr>
          </a:p>
        </p:txBody>
      </p:sp>
    </p:spTree>
    <p:extLst>
      <p:ext uri="{BB962C8B-B14F-4D97-AF65-F5344CB8AC3E}">
        <p14:creationId xmlns="" xmlns:p14="http://schemas.microsoft.com/office/powerpoint/2010/main" val="2866425986"/>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7"/>
            <a:ext cx="8291513" cy="4392017"/>
          </a:xfrm>
        </p:spPr>
        <p:txBody>
          <a:bodyPr>
            <a:normAutofit/>
          </a:bodyPr>
          <a:lstStyle/>
          <a:p>
            <a:r>
              <a:rPr lang="en-US" sz="2300" dirty="0">
                <a:solidFill>
                  <a:srgbClr val="000000"/>
                </a:solidFill>
              </a:rPr>
              <a:t>Commands, orders, guidelines should be communicated clearly across the organizations especially to those immediately affected. </a:t>
            </a:r>
            <a:endParaRPr lang="en-US" sz="2300" dirty="0" smtClean="0">
              <a:solidFill>
                <a:srgbClr val="000000"/>
              </a:solidFill>
            </a:endParaRPr>
          </a:p>
          <a:p>
            <a:r>
              <a:rPr lang="en-US" sz="2300" dirty="0" smtClean="0">
                <a:solidFill>
                  <a:srgbClr val="000000"/>
                </a:solidFill>
              </a:rPr>
              <a:t>Miscommunication </a:t>
            </a:r>
            <a:r>
              <a:rPr lang="en-US" sz="2300" dirty="0">
                <a:solidFill>
                  <a:srgbClr val="000000"/>
                </a:solidFill>
              </a:rPr>
              <a:t>of decisions made which are indicated in orders will result to confusion and chaos.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the spirit of coordination, that communications should be towards the “right direction”, a direction preferred by the executive in enjoining subordinates to implement the plan. </a:t>
            </a:r>
          </a:p>
        </p:txBody>
      </p:sp>
      <p:sp>
        <p:nvSpPr>
          <p:cNvPr id="4" name="Title 3"/>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Tree>
    <p:extLst>
      <p:ext uri="{BB962C8B-B14F-4D97-AF65-F5344CB8AC3E}">
        <p14:creationId xmlns="" xmlns:p14="http://schemas.microsoft.com/office/powerpoint/2010/main" val="3584539617"/>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700807"/>
            <a:ext cx="8291513" cy="4392017"/>
          </a:xfrm>
        </p:spPr>
        <p:txBody>
          <a:bodyPr>
            <a:normAutofit/>
          </a:bodyPr>
          <a:lstStyle/>
          <a:p>
            <a:r>
              <a:rPr lang="en-US" sz="2400" dirty="0">
                <a:solidFill>
                  <a:srgbClr val="000000"/>
                </a:solidFill>
              </a:rPr>
              <a:t>In POSDCORB coordination is seen as the process of synchronizing the functions of various units of the organization towards the overall organizational objectives indicated in the operational plan. </a:t>
            </a:r>
            <a:endParaRPr lang="en-US" sz="2400" dirty="0" smtClean="0">
              <a:solidFill>
                <a:srgbClr val="000000"/>
              </a:solidFill>
            </a:endParaRPr>
          </a:p>
          <a:p>
            <a:r>
              <a:rPr lang="en-US" sz="2400" dirty="0" smtClean="0">
                <a:solidFill>
                  <a:srgbClr val="000000"/>
                </a:solidFill>
              </a:rPr>
              <a:t>It </a:t>
            </a:r>
            <a:r>
              <a:rPr lang="en-US" sz="2400" dirty="0">
                <a:solidFill>
                  <a:srgbClr val="000000"/>
                </a:solidFill>
              </a:rPr>
              <a:t>is also incumbent of the part of the executive to synchronize the functions of his organization with functions of other organizations that have similar interest and whose operation have an effect to his organization</a:t>
            </a:r>
            <a:r>
              <a:rPr lang="en-US" sz="2400" dirty="0" smtClean="0">
                <a:solidFill>
                  <a:srgbClr val="000000"/>
                </a:solidFill>
              </a:rPr>
              <a:t>.</a:t>
            </a:r>
          </a:p>
        </p:txBody>
      </p:sp>
    </p:spTree>
    <p:extLst>
      <p:ext uri="{BB962C8B-B14F-4D97-AF65-F5344CB8AC3E}">
        <p14:creationId xmlns="" xmlns:p14="http://schemas.microsoft.com/office/powerpoint/2010/main" val="1814570805"/>
      </p:ext>
    </p:extLst>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44823"/>
            <a:ext cx="8291513" cy="4248001"/>
          </a:xfrm>
        </p:spPr>
        <p:txBody>
          <a:bodyPr>
            <a:normAutofit/>
          </a:bodyPr>
          <a:lstStyle/>
          <a:p>
            <a:r>
              <a:rPr lang="en-US" sz="2300" dirty="0">
                <a:solidFill>
                  <a:srgbClr val="000000"/>
                </a:solidFill>
              </a:rPr>
              <a:t>Pointing to the right direction involves guiding personnel behaviors towards that direction. </a:t>
            </a:r>
            <a:endParaRPr lang="en-US" sz="2300" dirty="0" smtClean="0">
              <a:solidFill>
                <a:srgbClr val="000000"/>
              </a:solidFill>
            </a:endParaRPr>
          </a:p>
          <a:p>
            <a:r>
              <a:rPr lang="en-US" sz="2300" dirty="0" smtClean="0">
                <a:solidFill>
                  <a:srgbClr val="000000"/>
                </a:solidFill>
              </a:rPr>
              <a:t>This </a:t>
            </a:r>
            <a:r>
              <a:rPr lang="en-US" sz="2300" dirty="0">
                <a:solidFill>
                  <a:srgbClr val="000000"/>
                </a:solidFill>
              </a:rPr>
              <a:t>is more problematic. </a:t>
            </a:r>
            <a:endParaRPr lang="en-US" sz="2300" dirty="0" smtClean="0">
              <a:solidFill>
                <a:srgbClr val="000000"/>
              </a:solidFill>
            </a:endParaRPr>
          </a:p>
          <a:p>
            <a:r>
              <a:rPr lang="en-US" sz="2300" dirty="0" smtClean="0">
                <a:solidFill>
                  <a:srgbClr val="000000"/>
                </a:solidFill>
              </a:rPr>
              <a:t>However</a:t>
            </a:r>
            <a:r>
              <a:rPr lang="en-US" sz="2300" dirty="0">
                <a:solidFill>
                  <a:srgbClr val="000000"/>
                </a:solidFill>
              </a:rPr>
              <a:t>, good performance needs skills and conducive behavior towards the job. </a:t>
            </a:r>
            <a:endParaRPr lang="en-US" sz="2300" dirty="0" smtClean="0">
              <a:solidFill>
                <a:srgbClr val="000000"/>
              </a:solidFill>
            </a:endParaRPr>
          </a:p>
          <a:p>
            <a:r>
              <a:rPr lang="en-US" sz="2300" dirty="0" smtClean="0">
                <a:solidFill>
                  <a:srgbClr val="000000"/>
                </a:solidFill>
              </a:rPr>
              <a:t>We </a:t>
            </a:r>
            <a:r>
              <a:rPr lang="en-US" sz="2300" dirty="0">
                <a:solidFill>
                  <a:srgbClr val="000000"/>
                </a:solidFill>
              </a:rPr>
              <a:t>mentioned earlier that attitude, which is behavioral in nature, is an important variable in good performance. </a:t>
            </a:r>
            <a:endParaRPr lang="en-US" sz="2300" dirty="0" smtClean="0">
              <a:solidFill>
                <a:srgbClr val="000000"/>
              </a:solidFill>
            </a:endParaRPr>
          </a:p>
          <a:p>
            <a:endParaRPr lang="en-US" dirty="0">
              <a:solidFill>
                <a:srgbClr val="000000"/>
              </a:solidFill>
            </a:endParaRPr>
          </a:p>
        </p:txBody>
      </p:sp>
    </p:spTree>
    <p:extLst>
      <p:ext uri="{BB962C8B-B14F-4D97-AF65-F5344CB8AC3E}">
        <p14:creationId xmlns="" xmlns:p14="http://schemas.microsoft.com/office/powerpoint/2010/main" val="2224088356"/>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1880827"/>
            <a:ext cx="8291513" cy="4211997"/>
          </a:xfrm>
        </p:spPr>
        <p:txBody>
          <a:bodyPr/>
          <a:lstStyle/>
          <a:p>
            <a:r>
              <a:rPr lang="en-US" sz="2400" dirty="0">
                <a:solidFill>
                  <a:srgbClr val="000000"/>
                </a:solidFill>
              </a:rPr>
              <a:t>In this context it is incumbent upon the executive to equip personnel with resources and skills in doing their job and also encourage personnel to adapt the right attitude towards the job. </a:t>
            </a:r>
          </a:p>
          <a:p>
            <a:r>
              <a:rPr lang="en-US" sz="2400" dirty="0">
                <a:solidFill>
                  <a:srgbClr val="000000"/>
                </a:solidFill>
              </a:rPr>
              <a:t>Failure to do so will result to difficulties in steering them into the “right direction”.</a:t>
            </a:r>
          </a:p>
          <a:p>
            <a:endParaRPr lang="en-US" sz="2400" dirty="0">
              <a:solidFill>
                <a:srgbClr val="000000"/>
              </a:solidFill>
            </a:endParaRPr>
          </a:p>
        </p:txBody>
      </p:sp>
    </p:spTree>
    <p:extLst>
      <p:ext uri="{BB962C8B-B14F-4D97-AF65-F5344CB8AC3E}">
        <p14:creationId xmlns="" xmlns:p14="http://schemas.microsoft.com/office/powerpoint/2010/main" val="213759429"/>
      </p:ext>
    </p:extLst>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664803"/>
            <a:ext cx="8291513" cy="4428021"/>
          </a:xfrm>
        </p:spPr>
        <p:txBody>
          <a:bodyPr>
            <a:normAutofit/>
          </a:bodyPr>
          <a:lstStyle/>
          <a:p>
            <a:r>
              <a:rPr lang="en-US" sz="2000" dirty="0">
                <a:solidFill>
                  <a:srgbClr val="000000"/>
                </a:solidFill>
              </a:rPr>
              <a:t>Performance management is an important component of coordination. </a:t>
            </a:r>
            <a:endParaRPr lang="en-US" sz="2000" dirty="0" smtClean="0">
              <a:solidFill>
                <a:srgbClr val="000000"/>
              </a:solidFill>
            </a:endParaRPr>
          </a:p>
          <a:p>
            <a:r>
              <a:rPr lang="en-US" sz="2000" dirty="0" smtClean="0">
                <a:solidFill>
                  <a:srgbClr val="000000"/>
                </a:solidFill>
              </a:rPr>
              <a:t>Performance </a:t>
            </a:r>
            <a:r>
              <a:rPr lang="en-US" sz="2000" dirty="0">
                <a:solidFill>
                  <a:srgbClr val="000000"/>
                </a:solidFill>
              </a:rPr>
              <a:t>management is the process of continuously monitoring the level of performance of employees to check if the employees are performing as expected. </a:t>
            </a:r>
            <a:endParaRPr lang="en-US" sz="2000" dirty="0" smtClean="0">
              <a:solidFill>
                <a:srgbClr val="000000"/>
              </a:solidFill>
            </a:endParaRPr>
          </a:p>
          <a:p>
            <a:r>
              <a:rPr lang="en-US" sz="2000" dirty="0" smtClean="0">
                <a:solidFill>
                  <a:srgbClr val="000000"/>
                </a:solidFill>
              </a:rPr>
              <a:t>If </a:t>
            </a:r>
            <a:r>
              <a:rPr lang="en-US" sz="2000" dirty="0">
                <a:solidFill>
                  <a:srgbClr val="000000"/>
                </a:solidFill>
              </a:rPr>
              <a:t>not, the process continues to determine the cause of under- performance such as lack of skills, lack of technology, lack of other resources needed. </a:t>
            </a:r>
            <a:endParaRPr lang="en-US" sz="2000" dirty="0" smtClean="0">
              <a:solidFill>
                <a:srgbClr val="000000"/>
              </a:solidFill>
            </a:endParaRPr>
          </a:p>
          <a:p>
            <a:r>
              <a:rPr lang="en-US" sz="2000" dirty="0" smtClean="0">
                <a:solidFill>
                  <a:srgbClr val="000000"/>
                </a:solidFill>
              </a:rPr>
              <a:t>The </a:t>
            </a:r>
            <a:r>
              <a:rPr lang="en-US" sz="2000" dirty="0">
                <a:solidFill>
                  <a:srgbClr val="000000"/>
                </a:solidFill>
              </a:rPr>
              <a:t>analysis of performance will also result in determining if poor performances are caused by the attitude of the employee. Subsequently the needed </a:t>
            </a:r>
            <a:r>
              <a:rPr lang="en-US" sz="2000" dirty="0" smtClean="0">
                <a:solidFill>
                  <a:srgbClr val="000000"/>
                </a:solidFill>
              </a:rPr>
              <a:t>behavioral intervention </a:t>
            </a:r>
            <a:r>
              <a:rPr lang="en-US" sz="2000" dirty="0">
                <a:solidFill>
                  <a:srgbClr val="000000"/>
                </a:solidFill>
              </a:rPr>
              <a:t>will be determined. </a:t>
            </a:r>
            <a:endParaRPr lang="en-US" dirty="0">
              <a:solidFill>
                <a:srgbClr val="000000"/>
              </a:solidFill>
            </a:endParaRPr>
          </a:p>
          <a:p>
            <a:endParaRPr lang="en-US" dirty="0">
              <a:solidFill>
                <a:srgbClr val="000000"/>
              </a:solidFill>
            </a:endParaRPr>
          </a:p>
        </p:txBody>
      </p:sp>
    </p:spTree>
    <p:extLst>
      <p:ext uri="{BB962C8B-B14F-4D97-AF65-F5344CB8AC3E}">
        <p14:creationId xmlns="" xmlns:p14="http://schemas.microsoft.com/office/powerpoint/2010/main" val="850756300"/>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08819"/>
            <a:ext cx="8291513" cy="4284005"/>
          </a:xfrm>
        </p:spPr>
        <p:txBody>
          <a:bodyPr>
            <a:normAutofit/>
          </a:bodyPr>
          <a:lstStyle/>
          <a:p>
            <a:r>
              <a:rPr lang="en-US" sz="2300" dirty="0">
                <a:solidFill>
                  <a:srgbClr val="000000"/>
                </a:solidFill>
              </a:rPr>
              <a:t>Many times the situation can be “cured” by simple patches, but in some case it needs more serious interventions beyond reminders and advices.</a:t>
            </a:r>
          </a:p>
          <a:p>
            <a:r>
              <a:rPr lang="en-US" sz="2300" dirty="0" smtClean="0">
                <a:solidFill>
                  <a:srgbClr val="000000"/>
                </a:solidFill>
              </a:rPr>
              <a:t>Needed </a:t>
            </a:r>
            <a:r>
              <a:rPr lang="en-US" sz="2300" dirty="0">
                <a:solidFill>
                  <a:srgbClr val="000000"/>
                </a:solidFill>
              </a:rPr>
              <a:t>skills can be supplied thru skills training, technology requirement can be purchased, other resources can be supplied up to budget constraints. </a:t>
            </a:r>
          </a:p>
          <a:p>
            <a:r>
              <a:rPr lang="en-US" sz="2300" dirty="0">
                <a:solidFill>
                  <a:srgbClr val="000000"/>
                </a:solidFill>
              </a:rPr>
              <a:t>Coordination would be difficult if there are performance gaps.</a:t>
            </a:r>
          </a:p>
          <a:p>
            <a:endParaRPr lang="en-US" sz="2000" dirty="0">
              <a:solidFill>
                <a:srgbClr val="000000"/>
              </a:solidFill>
            </a:endParaRPr>
          </a:p>
        </p:txBody>
      </p:sp>
    </p:spTree>
    <p:extLst>
      <p:ext uri="{BB962C8B-B14F-4D97-AF65-F5344CB8AC3E}">
        <p14:creationId xmlns="" xmlns:p14="http://schemas.microsoft.com/office/powerpoint/2010/main" val="3990688655"/>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44823"/>
            <a:ext cx="8291513" cy="4248001"/>
          </a:xfrm>
        </p:spPr>
        <p:txBody>
          <a:bodyPr>
            <a:normAutofit/>
          </a:bodyPr>
          <a:lstStyle/>
          <a:p>
            <a:r>
              <a:rPr lang="en-US" sz="2200" dirty="0">
                <a:solidFill>
                  <a:srgbClr val="000000"/>
                </a:solidFill>
              </a:rPr>
              <a:t>Policies and procedures are important instruments for coordination</a:t>
            </a:r>
            <a:r>
              <a:rPr lang="en-US" sz="2200" dirty="0" smtClean="0">
                <a:solidFill>
                  <a:srgbClr val="000000"/>
                </a:solidFill>
              </a:rPr>
              <a:t>.</a:t>
            </a:r>
          </a:p>
          <a:p>
            <a:r>
              <a:rPr lang="en-US" sz="2200" dirty="0" smtClean="0">
                <a:solidFill>
                  <a:srgbClr val="000000"/>
                </a:solidFill>
              </a:rPr>
              <a:t>These </a:t>
            </a:r>
            <a:r>
              <a:rPr lang="en-US" sz="2200" dirty="0">
                <a:solidFill>
                  <a:srgbClr val="000000"/>
                </a:solidFill>
              </a:rPr>
              <a:t>are the guidelines for employees to follow in order to stay in the right path of expected performance. </a:t>
            </a:r>
            <a:endParaRPr lang="en-US" sz="2200" dirty="0" smtClean="0">
              <a:solidFill>
                <a:srgbClr val="000000"/>
              </a:solidFill>
            </a:endParaRPr>
          </a:p>
          <a:p>
            <a:r>
              <a:rPr lang="en-US" sz="2200" dirty="0" smtClean="0">
                <a:solidFill>
                  <a:srgbClr val="000000"/>
                </a:solidFill>
              </a:rPr>
              <a:t>Without </a:t>
            </a:r>
            <a:r>
              <a:rPr lang="en-US" sz="2200" dirty="0">
                <a:solidFill>
                  <a:srgbClr val="000000"/>
                </a:solidFill>
              </a:rPr>
              <a:t>these guidelines the employees will go astray in different directions making coordination not only difficult but at time impossible. </a:t>
            </a:r>
            <a:endParaRPr lang="en-US" sz="2200" dirty="0" smtClean="0">
              <a:solidFill>
                <a:srgbClr val="000000"/>
              </a:solidFill>
            </a:endParaRPr>
          </a:p>
          <a:p>
            <a:r>
              <a:rPr lang="en-US" sz="2200" dirty="0" smtClean="0">
                <a:solidFill>
                  <a:srgbClr val="000000"/>
                </a:solidFill>
              </a:rPr>
              <a:t>Policies </a:t>
            </a:r>
            <a:r>
              <a:rPr lang="en-US" sz="2200" dirty="0">
                <a:solidFill>
                  <a:srgbClr val="000000"/>
                </a:solidFill>
              </a:rPr>
              <a:t>and procedures significantly lessens the job of executives for continuous oversight. </a:t>
            </a:r>
          </a:p>
        </p:txBody>
      </p:sp>
    </p:spTree>
    <p:extLst>
      <p:ext uri="{BB962C8B-B14F-4D97-AF65-F5344CB8AC3E}">
        <p14:creationId xmlns="" xmlns:p14="http://schemas.microsoft.com/office/powerpoint/2010/main" val="1101794607"/>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880827"/>
            <a:ext cx="8291513" cy="4211997"/>
          </a:xfrm>
        </p:spPr>
        <p:txBody>
          <a:bodyPr/>
          <a:lstStyle/>
          <a:p>
            <a:r>
              <a:rPr lang="en-US" sz="2300" dirty="0">
                <a:solidFill>
                  <a:srgbClr val="000000"/>
                </a:solidFill>
              </a:rPr>
              <a:t>The steering to the right direction is made easier since the bureaucratic machine can run almost automatically thru established policies and procedures. </a:t>
            </a:r>
          </a:p>
          <a:p>
            <a:r>
              <a:rPr lang="en-US" sz="2300" dirty="0">
                <a:solidFill>
                  <a:srgbClr val="000000"/>
                </a:solidFill>
              </a:rPr>
              <a:t>Coordination is aimed at avoiding pitfalls through synchronization of activities and avoidance of waste in the use of organizational resources cause by duplications of work. </a:t>
            </a:r>
          </a:p>
          <a:p>
            <a:endParaRPr lang="en-US" dirty="0">
              <a:solidFill>
                <a:srgbClr val="000000"/>
              </a:solidFill>
            </a:endParaRPr>
          </a:p>
        </p:txBody>
      </p:sp>
    </p:spTree>
    <p:extLst>
      <p:ext uri="{BB962C8B-B14F-4D97-AF65-F5344CB8AC3E}">
        <p14:creationId xmlns="" xmlns:p14="http://schemas.microsoft.com/office/powerpoint/2010/main" val="1387544715"/>
      </p:ext>
    </p:extLst>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844823"/>
            <a:ext cx="8291513" cy="4248001"/>
          </a:xfrm>
        </p:spPr>
        <p:txBody>
          <a:bodyPr>
            <a:normAutofit/>
          </a:bodyPr>
          <a:lstStyle/>
          <a:p>
            <a:r>
              <a:rPr lang="en-US" sz="2300" dirty="0">
                <a:solidFill>
                  <a:srgbClr val="000000"/>
                </a:solidFill>
              </a:rPr>
              <a:t>An important focus of coordination is in the monitoring and control of the financial systems of the organization. The coordination of financial transactions and recording will identify points of accountability and contributes to transparency. </a:t>
            </a:r>
          </a:p>
          <a:p>
            <a:r>
              <a:rPr lang="en-US" sz="2300" dirty="0">
                <a:solidFill>
                  <a:srgbClr val="000000"/>
                </a:solidFill>
              </a:rPr>
              <a:t>Coordination is integrated and embedded in other portions of the POSDCORB. </a:t>
            </a:r>
            <a:endParaRPr lang="en-US" sz="2300" dirty="0" smtClean="0">
              <a:solidFill>
                <a:srgbClr val="000000"/>
              </a:solidFill>
            </a:endParaRPr>
          </a:p>
          <a:p>
            <a:pPr marL="0" indent="0">
              <a:buNone/>
            </a:pPr>
            <a:endParaRPr lang="en-US" sz="2000" dirty="0">
              <a:solidFill>
                <a:srgbClr val="000000"/>
              </a:solidFill>
            </a:endParaRPr>
          </a:p>
        </p:txBody>
      </p:sp>
    </p:spTree>
    <p:extLst>
      <p:ext uri="{BB962C8B-B14F-4D97-AF65-F5344CB8AC3E}">
        <p14:creationId xmlns="" xmlns:p14="http://schemas.microsoft.com/office/powerpoint/2010/main" val="139999930"/>
      </p:ext>
    </p:extLst>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b="1" dirty="0">
              <a:solidFill>
                <a:schemeClr val="bg1"/>
              </a:solidFill>
            </a:endParaRPr>
          </a:p>
        </p:txBody>
      </p:sp>
      <p:sp>
        <p:nvSpPr>
          <p:cNvPr id="3" name="Content Placeholder 2"/>
          <p:cNvSpPr>
            <a:spLocks noGrp="1"/>
          </p:cNvSpPr>
          <p:nvPr>
            <p:ph idx="1"/>
          </p:nvPr>
        </p:nvSpPr>
        <p:spPr>
          <a:xfrm>
            <a:off x="457200" y="1880827"/>
            <a:ext cx="8291513" cy="4211997"/>
          </a:xfrm>
        </p:spPr>
        <p:txBody>
          <a:bodyPr/>
          <a:lstStyle/>
          <a:p>
            <a:r>
              <a:rPr lang="en-US" sz="2500" dirty="0">
                <a:solidFill>
                  <a:srgbClr val="000000"/>
                </a:solidFill>
              </a:rPr>
              <a:t>The other managerial functions of planning, organizing, staffing, directing, reporting, and budgeting, needs coordination. </a:t>
            </a:r>
          </a:p>
          <a:p>
            <a:r>
              <a:rPr lang="en-US" sz="2500" dirty="0">
                <a:solidFill>
                  <a:srgbClr val="000000"/>
                </a:solidFill>
              </a:rPr>
              <a:t>The different portions of the POSDCORB are also integrated with each other but the thread that binds them together is coordination.</a:t>
            </a:r>
          </a:p>
          <a:p>
            <a:endParaRPr lang="en-US" dirty="0">
              <a:solidFill>
                <a:srgbClr val="000000"/>
              </a:solidFill>
            </a:endParaRPr>
          </a:p>
        </p:txBody>
      </p:sp>
    </p:spTree>
    <p:extLst>
      <p:ext uri="{BB962C8B-B14F-4D97-AF65-F5344CB8AC3E}">
        <p14:creationId xmlns="" xmlns:p14="http://schemas.microsoft.com/office/powerpoint/2010/main" val="344065953"/>
      </p:ext>
    </p:extLst>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1880827"/>
            <a:ext cx="8291513" cy="4211997"/>
          </a:xfrm>
        </p:spPr>
        <p:txBody>
          <a:bodyPr/>
          <a:lstStyle/>
          <a:p>
            <a:r>
              <a:rPr lang="en-US" sz="2300" dirty="0">
                <a:solidFill>
                  <a:srgbClr val="000000"/>
                </a:solidFill>
              </a:rPr>
              <a:t>Examples of the latter include executives of </a:t>
            </a:r>
            <a:r>
              <a:rPr lang="en-US" sz="2300" dirty="0" smtClean="0">
                <a:solidFill>
                  <a:srgbClr val="000000"/>
                </a:solidFill>
              </a:rPr>
              <a:t>corporations </a:t>
            </a:r>
            <a:r>
              <a:rPr lang="en-US" sz="2300" dirty="0">
                <a:solidFill>
                  <a:srgbClr val="000000"/>
                </a:solidFill>
              </a:rPr>
              <a:t>under a conglomerate, </a:t>
            </a:r>
            <a:r>
              <a:rPr lang="en-US" sz="2300" dirty="0" smtClean="0">
                <a:solidFill>
                  <a:srgbClr val="000000"/>
                </a:solidFill>
              </a:rPr>
              <a:t>ministers </a:t>
            </a:r>
            <a:r>
              <a:rPr lang="en-US" sz="2300" dirty="0">
                <a:solidFill>
                  <a:srgbClr val="000000"/>
                </a:solidFill>
              </a:rPr>
              <a:t>and other members of government cabinet, executives of corporate subsidiaries, </a:t>
            </a:r>
            <a:r>
              <a:rPr lang="en-US" sz="2300" dirty="0" smtClean="0">
                <a:solidFill>
                  <a:srgbClr val="000000"/>
                </a:solidFill>
              </a:rPr>
              <a:t>Associations </a:t>
            </a:r>
            <a:r>
              <a:rPr lang="en-US" sz="2300" dirty="0">
                <a:solidFill>
                  <a:srgbClr val="000000"/>
                </a:solidFill>
              </a:rPr>
              <a:t>and NGOs belonging to a group with similar interest in serving their clients, </a:t>
            </a:r>
            <a:r>
              <a:rPr lang="en-US" sz="2300" dirty="0" smtClean="0">
                <a:solidFill>
                  <a:srgbClr val="000000"/>
                </a:solidFill>
              </a:rPr>
              <a:t>and </a:t>
            </a:r>
            <a:r>
              <a:rPr lang="en-US" sz="2300" dirty="0">
                <a:solidFill>
                  <a:srgbClr val="000000"/>
                </a:solidFill>
              </a:rPr>
              <a:t>other similar groupings. </a:t>
            </a:r>
          </a:p>
          <a:p>
            <a:endParaRPr lang="en-US" dirty="0">
              <a:solidFill>
                <a:srgbClr val="000000"/>
              </a:solidFill>
            </a:endParaRPr>
          </a:p>
        </p:txBody>
      </p:sp>
    </p:spTree>
    <p:extLst>
      <p:ext uri="{BB962C8B-B14F-4D97-AF65-F5344CB8AC3E}">
        <p14:creationId xmlns="" xmlns:p14="http://schemas.microsoft.com/office/powerpoint/2010/main" val="525471032"/>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916831"/>
            <a:ext cx="8291513" cy="4175993"/>
          </a:xfrm>
        </p:spPr>
        <p:txBody>
          <a:bodyPr>
            <a:normAutofit/>
          </a:bodyPr>
          <a:lstStyle/>
          <a:p>
            <a:r>
              <a:rPr lang="en-US" sz="2300" dirty="0">
                <a:solidFill>
                  <a:srgbClr val="000000"/>
                </a:solidFill>
              </a:rPr>
              <a:t>In this regard coordination is both internal and external. </a:t>
            </a:r>
            <a:endParaRPr lang="en-US" sz="2300" dirty="0" smtClean="0">
              <a:solidFill>
                <a:srgbClr val="000000"/>
              </a:solidFill>
            </a:endParaRPr>
          </a:p>
          <a:p>
            <a:r>
              <a:rPr lang="en-US" sz="2300" dirty="0" smtClean="0">
                <a:solidFill>
                  <a:srgbClr val="000000"/>
                </a:solidFill>
              </a:rPr>
              <a:t>The </a:t>
            </a:r>
            <a:r>
              <a:rPr lang="en-US" sz="2300" dirty="0">
                <a:solidFill>
                  <a:srgbClr val="000000"/>
                </a:solidFill>
              </a:rPr>
              <a:t>internal coordination is when the executive synchronize the functions of his organization </a:t>
            </a:r>
            <a:r>
              <a:rPr lang="en-US" sz="2300" dirty="0" smtClean="0">
                <a:solidFill>
                  <a:srgbClr val="000000"/>
                </a:solidFill>
              </a:rPr>
              <a:t>and </a:t>
            </a:r>
            <a:r>
              <a:rPr lang="en-US" sz="2300" dirty="0">
                <a:solidFill>
                  <a:srgbClr val="000000"/>
                </a:solidFill>
              </a:rPr>
              <a:t>when managers of different units of the same organization synchronize the functions of his unit with other units of the same organization. </a:t>
            </a:r>
            <a:endParaRPr lang="en-US" sz="2300" dirty="0" smtClean="0">
              <a:solidFill>
                <a:srgbClr val="000000"/>
              </a:solidFill>
            </a:endParaRPr>
          </a:p>
          <a:p>
            <a:endParaRPr lang="en-US" dirty="0">
              <a:solidFill>
                <a:srgbClr val="000000"/>
              </a:solidFill>
            </a:endParaRPr>
          </a:p>
        </p:txBody>
      </p:sp>
    </p:spTree>
    <p:extLst>
      <p:ext uri="{BB962C8B-B14F-4D97-AF65-F5344CB8AC3E}">
        <p14:creationId xmlns="" xmlns:p14="http://schemas.microsoft.com/office/powerpoint/2010/main" val="3228088975"/>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p>
        </p:txBody>
      </p:sp>
      <p:sp>
        <p:nvSpPr>
          <p:cNvPr id="3" name="Content Placeholder 2"/>
          <p:cNvSpPr>
            <a:spLocks noGrp="1"/>
          </p:cNvSpPr>
          <p:nvPr>
            <p:ph idx="1"/>
          </p:nvPr>
        </p:nvSpPr>
        <p:spPr>
          <a:xfrm>
            <a:off x="457200" y="2060848"/>
            <a:ext cx="8291513" cy="4031976"/>
          </a:xfrm>
        </p:spPr>
        <p:txBody>
          <a:bodyPr/>
          <a:lstStyle/>
          <a:p>
            <a:r>
              <a:rPr lang="en-US" sz="2400" dirty="0">
                <a:solidFill>
                  <a:srgbClr val="000000"/>
                </a:solidFill>
              </a:rPr>
              <a:t>The external coordination is when the executive of one organization synchronize the functions of his organization with outside organizations. </a:t>
            </a:r>
          </a:p>
          <a:p>
            <a:r>
              <a:rPr lang="en-US" sz="2400" dirty="0">
                <a:solidFill>
                  <a:srgbClr val="000000"/>
                </a:solidFill>
              </a:rPr>
              <a:t>The concept of coordination involves two processes, </a:t>
            </a:r>
            <a:r>
              <a:rPr lang="en-US" sz="2400" dirty="0" smtClean="0">
                <a:solidFill>
                  <a:srgbClr val="000000"/>
                </a:solidFill>
              </a:rPr>
              <a:t>one </a:t>
            </a:r>
            <a:r>
              <a:rPr lang="en-US" sz="2400" dirty="0">
                <a:solidFill>
                  <a:srgbClr val="000000"/>
                </a:solidFill>
              </a:rPr>
              <a:t>is the coordination of various activities and </a:t>
            </a:r>
            <a:r>
              <a:rPr lang="en-US" sz="2400" dirty="0" smtClean="0">
                <a:solidFill>
                  <a:srgbClr val="000000"/>
                </a:solidFill>
              </a:rPr>
              <a:t>the </a:t>
            </a:r>
            <a:r>
              <a:rPr lang="en-US" sz="2400" dirty="0">
                <a:solidFill>
                  <a:srgbClr val="000000"/>
                </a:solidFill>
              </a:rPr>
              <a:t>other is the coordination between positions of equal ranks. </a:t>
            </a:r>
          </a:p>
          <a:p>
            <a:endParaRPr lang="en-US" dirty="0">
              <a:solidFill>
                <a:srgbClr val="000000"/>
              </a:solidFill>
            </a:endParaRPr>
          </a:p>
        </p:txBody>
      </p:sp>
    </p:spTree>
    <p:extLst>
      <p:ext uri="{BB962C8B-B14F-4D97-AF65-F5344CB8AC3E}">
        <p14:creationId xmlns="" xmlns:p14="http://schemas.microsoft.com/office/powerpoint/2010/main" val="3842177238"/>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916831"/>
            <a:ext cx="8291513" cy="4175993"/>
          </a:xfrm>
        </p:spPr>
        <p:txBody>
          <a:bodyPr>
            <a:normAutofit/>
          </a:bodyPr>
          <a:lstStyle/>
          <a:p>
            <a:r>
              <a:rPr lang="en-US" sz="2400" dirty="0">
                <a:solidFill>
                  <a:srgbClr val="000000"/>
                </a:solidFill>
              </a:rPr>
              <a:t>Coordination is aptly indicated in the organizational chart. </a:t>
            </a:r>
            <a:endParaRPr lang="en-US" sz="2400" dirty="0" smtClean="0">
              <a:solidFill>
                <a:srgbClr val="000000"/>
              </a:solidFill>
            </a:endParaRPr>
          </a:p>
          <a:p>
            <a:r>
              <a:rPr lang="en-US" sz="2400" dirty="0" smtClean="0">
                <a:solidFill>
                  <a:srgbClr val="000000"/>
                </a:solidFill>
              </a:rPr>
              <a:t>In </a:t>
            </a:r>
            <a:r>
              <a:rPr lang="en-US" sz="2400" dirty="0">
                <a:solidFill>
                  <a:srgbClr val="000000"/>
                </a:solidFill>
              </a:rPr>
              <a:t>reading the chart, the higher positions have a supervisory power over the lower positions directly connected to it. </a:t>
            </a:r>
            <a:endParaRPr lang="en-US" sz="2400" dirty="0" smtClean="0">
              <a:solidFill>
                <a:srgbClr val="000000"/>
              </a:solidFill>
            </a:endParaRPr>
          </a:p>
          <a:p>
            <a:r>
              <a:rPr lang="en-US" sz="2400" dirty="0" smtClean="0">
                <a:solidFill>
                  <a:srgbClr val="000000"/>
                </a:solidFill>
              </a:rPr>
              <a:t>Positions </a:t>
            </a:r>
            <a:r>
              <a:rPr lang="en-US" sz="2400" dirty="0">
                <a:solidFill>
                  <a:srgbClr val="000000"/>
                </a:solidFill>
              </a:rPr>
              <a:t>in the same level of the chart are coordinative (not supervisory). </a:t>
            </a:r>
            <a:endParaRPr lang="en-US" sz="2400" dirty="0" smtClean="0">
              <a:solidFill>
                <a:srgbClr val="000000"/>
              </a:solidFill>
            </a:endParaRPr>
          </a:p>
          <a:p>
            <a:r>
              <a:rPr lang="en-US" sz="2400" dirty="0" smtClean="0">
                <a:solidFill>
                  <a:srgbClr val="000000"/>
                </a:solidFill>
              </a:rPr>
              <a:t>In </a:t>
            </a:r>
            <a:r>
              <a:rPr lang="en-US" sz="2400" dirty="0">
                <a:solidFill>
                  <a:srgbClr val="000000"/>
                </a:solidFill>
              </a:rPr>
              <a:t>other words vertical relationship depicts supervision and horizontal relationship depicts coordination. </a:t>
            </a:r>
          </a:p>
          <a:p>
            <a:endParaRPr lang="en-US" sz="2400" dirty="0">
              <a:solidFill>
                <a:srgbClr val="000000"/>
              </a:solidFill>
            </a:endParaRPr>
          </a:p>
        </p:txBody>
      </p:sp>
    </p:spTree>
    <p:extLst>
      <p:ext uri="{BB962C8B-B14F-4D97-AF65-F5344CB8AC3E}">
        <p14:creationId xmlns="" xmlns:p14="http://schemas.microsoft.com/office/powerpoint/2010/main" val="2460471200"/>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988839"/>
            <a:ext cx="8291513" cy="4103985"/>
          </a:xfrm>
        </p:spPr>
        <p:txBody>
          <a:bodyPr>
            <a:normAutofit/>
          </a:bodyPr>
          <a:lstStyle/>
          <a:p>
            <a:r>
              <a:rPr lang="en-US" sz="2400" dirty="0">
                <a:solidFill>
                  <a:srgbClr val="000000"/>
                </a:solidFill>
              </a:rPr>
              <a:t>The process of coordination involving positions is between co-equals in the organizational arrangement.  </a:t>
            </a:r>
            <a:endParaRPr lang="en-US" sz="2400" dirty="0" smtClean="0">
              <a:solidFill>
                <a:srgbClr val="000000"/>
              </a:solidFill>
            </a:endParaRPr>
          </a:p>
          <a:p>
            <a:r>
              <a:rPr lang="en-US" sz="2400" dirty="0" smtClean="0">
                <a:solidFill>
                  <a:srgbClr val="000000"/>
                </a:solidFill>
              </a:rPr>
              <a:t>Coordination </a:t>
            </a:r>
            <a:r>
              <a:rPr lang="en-US" sz="2400" dirty="0">
                <a:solidFill>
                  <a:srgbClr val="000000"/>
                </a:solidFill>
              </a:rPr>
              <a:t>is not between superiors and subordinates connected through command responsibility.  </a:t>
            </a:r>
            <a:endParaRPr lang="en-US" sz="2400" dirty="0" smtClean="0">
              <a:solidFill>
                <a:srgbClr val="000000"/>
              </a:solidFill>
            </a:endParaRPr>
          </a:p>
          <a:p>
            <a:r>
              <a:rPr lang="en-US" sz="2400" dirty="0" smtClean="0">
                <a:solidFill>
                  <a:srgbClr val="000000"/>
                </a:solidFill>
              </a:rPr>
              <a:t>Coordination </a:t>
            </a:r>
            <a:r>
              <a:rPr lang="en-US" sz="2400" dirty="0">
                <a:solidFill>
                  <a:srgbClr val="000000"/>
                </a:solidFill>
              </a:rPr>
              <a:t>is between managers of almost equal rank and not bound by command responsibility and direct supervision. </a:t>
            </a:r>
          </a:p>
          <a:p>
            <a:endParaRPr lang="en-US" sz="2400" dirty="0">
              <a:solidFill>
                <a:srgbClr val="000000"/>
              </a:solidFill>
            </a:endParaRPr>
          </a:p>
        </p:txBody>
      </p:sp>
    </p:spTree>
    <p:extLst>
      <p:ext uri="{BB962C8B-B14F-4D97-AF65-F5344CB8AC3E}">
        <p14:creationId xmlns="" xmlns:p14="http://schemas.microsoft.com/office/powerpoint/2010/main" val="2072208753"/>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2204863"/>
            <a:ext cx="8291513" cy="3887961"/>
          </a:xfrm>
        </p:spPr>
        <p:txBody>
          <a:bodyPr>
            <a:normAutofit/>
          </a:bodyPr>
          <a:lstStyle/>
          <a:p>
            <a:r>
              <a:rPr lang="en-US" sz="2400" dirty="0">
                <a:solidFill>
                  <a:srgbClr val="000000"/>
                </a:solidFill>
              </a:rPr>
              <a:t>Coordination also involves the synchronization of command and control structures of the organization. </a:t>
            </a:r>
            <a:endParaRPr lang="en-US" sz="2400" dirty="0" smtClean="0">
              <a:solidFill>
                <a:srgbClr val="000000"/>
              </a:solidFill>
            </a:endParaRPr>
          </a:p>
          <a:p>
            <a:r>
              <a:rPr lang="en-US" sz="2400" dirty="0" smtClean="0">
                <a:solidFill>
                  <a:srgbClr val="000000"/>
                </a:solidFill>
              </a:rPr>
              <a:t>Many </a:t>
            </a:r>
            <a:r>
              <a:rPr lang="en-US" sz="2400" dirty="0">
                <a:solidFill>
                  <a:srgbClr val="000000"/>
                </a:solidFill>
              </a:rPr>
              <a:t>people believe that command is distinct from control while in fact they are not. </a:t>
            </a:r>
            <a:endParaRPr lang="en-US" sz="2400" dirty="0" smtClean="0">
              <a:solidFill>
                <a:srgbClr val="000000"/>
              </a:solidFill>
            </a:endParaRPr>
          </a:p>
          <a:p>
            <a:r>
              <a:rPr lang="en-US" sz="2400" dirty="0" smtClean="0">
                <a:solidFill>
                  <a:srgbClr val="000000"/>
                </a:solidFill>
              </a:rPr>
              <a:t>The </a:t>
            </a:r>
            <a:r>
              <a:rPr lang="en-US" sz="2400" dirty="0">
                <a:solidFill>
                  <a:srgbClr val="000000"/>
                </a:solidFill>
              </a:rPr>
              <a:t>control structures are embedded in the chain of command and are indicated in various policies already established and various orders issued by executives. </a:t>
            </a:r>
            <a:endParaRPr lang="en-US" sz="2400" dirty="0" smtClean="0">
              <a:solidFill>
                <a:srgbClr val="000000"/>
              </a:solidFill>
            </a:endParaRPr>
          </a:p>
          <a:p>
            <a:endParaRPr lang="en-US" dirty="0">
              <a:solidFill>
                <a:srgbClr val="000000"/>
              </a:solidFill>
            </a:endParaRPr>
          </a:p>
        </p:txBody>
      </p:sp>
    </p:spTree>
    <p:extLst>
      <p:ext uri="{BB962C8B-B14F-4D97-AF65-F5344CB8AC3E}">
        <p14:creationId xmlns="" xmlns:p14="http://schemas.microsoft.com/office/powerpoint/2010/main" val="3057880869"/>
      </p:ext>
    </p:extLst>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b="1" dirty="0" smtClean="0">
                <a:solidFill>
                  <a:schemeClr val="bg1"/>
                </a:solidFill>
              </a:rPr>
              <a:t>POSDCORB-COORDINATING</a:t>
            </a:r>
            <a:endParaRPr lang="en-US" sz="3500" dirty="0">
              <a:solidFill>
                <a:srgbClr val="002060"/>
              </a:solidFill>
            </a:endParaRPr>
          </a:p>
        </p:txBody>
      </p:sp>
      <p:sp>
        <p:nvSpPr>
          <p:cNvPr id="3" name="Content Placeholder 2"/>
          <p:cNvSpPr>
            <a:spLocks noGrp="1"/>
          </p:cNvSpPr>
          <p:nvPr>
            <p:ph idx="1"/>
          </p:nvPr>
        </p:nvSpPr>
        <p:spPr>
          <a:xfrm>
            <a:off x="457200" y="1844824"/>
            <a:ext cx="8291513" cy="3959969"/>
          </a:xfrm>
        </p:spPr>
        <p:txBody>
          <a:bodyPr/>
          <a:lstStyle/>
          <a:p>
            <a:r>
              <a:rPr lang="en-US" sz="2100" dirty="0">
                <a:solidFill>
                  <a:srgbClr val="000000"/>
                </a:solidFill>
              </a:rPr>
              <a:t>The control structure has two layers that cannot be separated from each other. </a:t>
            </a:r>
            <a:endParaRPr lang="en-US" sz="2100" dirty="0" smtClean="0">
              <a:solidFill>
                <a:srgbClr val="000000"/>
              </a:solidFill>
            </a:endParaRPr>
          </a:p>
          <a:p>
            <a:r>
              <a:rPr lang="en-US" sz="2100" dirty="0" smtClean="0">
                <a:solidFill>
                  <a:srgbClr val="000000"/>
                </a:solidFill>
              </a:rPr>
              <a:t>The </a:t>
            </a:r>
            <a:r>
              <a:rPr lang="en-US" sz="2100" dirty="0">
                <a:solidFill>
                  <a:srgbClr val="000000"/>
                </a:solidFill>
              </a:rPr>
              <a:t>first layer is knowledge of what is going on in the organization or unit. </a:t>
            </a:r>
            <a:endParaRPr lang="en-US" sz="2100" dirty="0" smtClean="0">
              <a:solidFill>
                <a:srgbClr val="000000"/>
              </a:solidFill>
            </a:endParaRPr>
          </a:p>
          <a:p>
            <a:r>
              <a:rPr lang="en-US" sz="2100" dirty="0" smtClean="0">
                <a:solidFill>
                  <a:srgbClr val="000000"/>
                </a:solidFill>
              </a:rPr>
              <a:t>That </a:t>
            </a:r>
            <a:r>
              <a:rPr lang="en-US" sz="2100" dirty="0">
                <a:solidFill>
                  <a:srgbClr val="000000"/>
                </a:solidFill>
              </a:rPr>
              <a:t>knowledge is thru constant monitoring of the status of implementing the operational plan and the information gathered is reported to the executive</a:t>
            </a:r>
            <a:r>
              <a:rPr lang="en-US" sz="2100" dirty="0" smtClean="0">
                <a:solidFill>
                  <a:srgbClr val="000000"/>
                </a:solidFill>
              </a:rPr>
              <a:t>.</a:t>
            </a:r>
          </a:p>
          <a:p>
            <a:r>
              <a:rPr lang="en-US" sz="2100" dirty="0" smtClean="0">
                <a:solidFill>
                  <a:srgbClr val="000000"/>
                </a:solidFill>
              </a:rPr>
              <a:t>By </a:t>
            </a:r>
            <a:r>
              <a:rPr lang="en-US" sz="2100" dirty="0">
                <a:solidFill>
                  <a:srgbClr val="000000"/>
                </a:solidFill>
              </a:rPr>
              <a:t>perusing through the information gathered the executive knows what is going on the organization. </a:t>
            </a:r>
            <a:endParaRPr lang="en-US" sz="2100" dirty="0" smtClean="0">
              <a:solidFill>
                <a:srgbClr val="000000"/>
              </a:solidFill>
            </a:endParaRPr>
          </a:p>
          <a:p>
            <a:r>
              <a:rPr lang="en-US" sz="2100" dirty="0" smtClean="0">
                <a:solidFill>
                  <a:srgbClr val="000000"/>
                </a:solidFill>
              </a:rPr>
              <a:t>You </a:t>
            </a:r>
            <a:r>
              <a:rPr lang="en-US" sz="2100" dirty="0">
                <a:solidFill>
                  <a:srgbClr val="000000"/>
                </a:solidFill>
              </a:rPr>
              <a:t>cannot be in control unless you know what is going on. </a:t>
            </a:r>
          </a:p>
          <a:p>
            <a:endParaRPr lang="en-US" dirty="0">
              <a:solidFill>
                <a:srgbClr val="000000"/>
              </a:solidFill>
            </a:endParaRPr>
          </a:p>
        </p:txBody>
      </p:sp>
    </p:spTree>
    <p:extLst>
      <p:ext uri="{BB962C8B-B14F-4D97-AF65-F5344CB8AC3E}">
        <p14:creationId xmlns="" xmlns:p14="http://schemas.microsoft.com/office/powerpoint/2010/main" val="2265489845"/>
      </p:ext>
    </p:extLst>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themeOverride>
</file>

<file path=docProps/app.xml><?xml version="1.0" encoding="utf-8"?>
<Properties xmlns="http://schemas.openxmlformats.org/officeDocument/2006/extended-properties" xmlns:vt="http://schemas.openxmlformats.org/officeDocument/2006/docPropsVTypes">
  <Template/>
  <TotalTime>2281</TotalTime>
  <Words>1558</Words>
  <Application>Microsoft Office PowerPoint</Application>
  <PresentationFormat>On-screen Show (4:3)</PresentationFormat>
  <Paragraphs>110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lpstr>POSDCORB-COORDINATING</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Blue Template</dc:title>
  <dc:creator>Presentation Magazine</dc:creator>
  <cp:lastModifiedBy>Tinette</cp:lastModifiedBy>
  <cp:revision>251</cp:revision>
  <dcterms:created xsi:type="dcterms:W3CDTF">2005-03-15T10:04:38Z</dcterms:created>
  <dcterms:modified xsi:type="dcterms:W3CDTF">2016-01-25T07:23:00Z</dcterms:modified>
</cp:coreProperties>
</file>